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7"/>
  </p:notesMasterIdLst>
  <p:handoutMasterIdLst>
    <p:handoutMasterId r:id="rId38"/>
  </p:handoutMasterIdLst>
  <p:sldIdLst>
    <p:sldId id="292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4" r:id="rId11"/>
    <p:sldId id="305" r:id="rId12"/>
    <p:sldId id="306" r:id="rId13"/>
    <p:sldId id="301" r:id="rId14"/>
    <p:sldId id="302" r:id="rId15"/>
    <p:sldId id="303" r:id="rId16"/>
    <p:sldId id="272" r:id="rId17"/>
    <p:sldId id="308" r:id="rId18"/>
    <p:sldId id="309" r:id="rId19"/>
    <p:sldId id="310" r:id="rId20"/>
    <p:sldId id="307" r:id="rId21"/>
    <p:sldId id="273" r:id="rId22"/>
    <p:sldId id="312" r:id="rId23"/>
    <p:sldId id="311" r:id="rId24"/>
    <p:sldId id="313" r:id="rId25"/>
    <p:sldId id="274" r:id="rId26"/>
    <p:sldId id="283" r:id="rId27"/>
    <p:sldId id="284" r:id="rId28"/>
    <p:sldId id="285" r:id="rId29"/>
    <p:sldId id="287" r:id="rId30"/>
    <p:sldId id="314" r:id="rId31"/>
    <p:sldId id="288" r:id="rId32"/>
    <p:sldId id="315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70" y="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5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35BBDE-ACBC-43C5-B989-25E22F30D3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57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58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458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2D2DCC8-D79F-4EA6-ADA5-FC1A1210882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26627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26628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29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0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1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2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3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4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5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6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7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8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9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0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1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2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3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4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5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6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7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8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9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0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1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3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5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6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7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8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9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0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1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2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3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4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5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6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7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8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9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0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1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2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3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4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5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6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7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8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9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2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3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4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5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6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7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88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9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90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2669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9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693" name="Rectangle 69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94" name="Rectangle 7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95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4EDEED5-D529-48A8-9C99-FF63948108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286B86-FC7A-44CA-9317-6922EBF13A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E534FB-A530-4542-A3A8-206632A9B0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DE5B4-3B38-4A5E-9852-89EA566E32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D995A-3B80-418F-903C-D5417DE403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F9A27-7169-45A4-A968-006268FEE9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74A59-18C1-4E7B-AC10-CCE49E90B0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C7CB5-6296-4782-AD0C-F53A601724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FECE7-AAC1-4074-A971-FCC8C888F5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9EFE66-AB6B-460F-9DB7-7325AFC178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ED8EE-969E-4610-93F8-82D5AB2086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25603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4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5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6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8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4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5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6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3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6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8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9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0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1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2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3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4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5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6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7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8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9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0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1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2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3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4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5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6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7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8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9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0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1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2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3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4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5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6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7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8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59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60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61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62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63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64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65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66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67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668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5669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0FF370C-65AE-44C0-8621-4269678979D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641350"/>
          </a:xfrm>
        </p:spPr>
        <p:txBody>
          <a:bodyPr/>
          <a:lstStyle/>
          <a:p>
            <a:pPr algn="ctr" eaLnBrk="1" hangingPunct="1"/>
            <a:r>
              <a:rPr lang="en-US" sz="3600" smtClean="0">
                <a:latin typeface="Times New Roman" pitchFamily="18" charset="0"/>
              </a:rPr>
              <a:t>OCCUPATIONAL ERGONOMICS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276600"/>
            <a:ext cx="6400800" cy="1752600"/>
          </a:xfrm>
        </p:spPr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</a:rPr>
              <a:t>Chapter 7</a:t>
            </a:r>
          </a:p>
          <a:p>
            <a:pPr algn="ctr" eaLnBrk="1" hangingPunct="1"/>
            <a:r>
              <a:rPr lang="en-US" dirty="0" smtClean="0">
                <a:latin typeface="Times New Roman" pitchFamily="18" charset="0"/>
              </a:rPr>
              <a:t>COGNITIVE ERGONOMICS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7371EC-5960-429D-BDE1-7FEFB7E5D0C8}" type="slidenum">
              <a:rPr lang="en-US"/>
              <a:pPr/>
              <a:t>2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7815262" cy="7016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</a:rPr>
              <a:t>INFORMATION PROCESSING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92987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</a:rPr>
              <a:t>Learning Objectives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</a:rPr>
              <a:t>At the conclusion of this chapter, learners will be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</a:rPr>
              <a:t>able to do the following: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</a:rPr>
              <a:t>Classify types of memory and attention resources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</a:rPr>
              <a:t>Describe principles of human-machine interface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</a:rPr>
              <a:t>Demonstrate understanding of information coding by humans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</a:rPr>
              <a:t>Describe methods </a:t>
            </a:r>
            <a:r>
              <a:rPr lang="en-US" sz="2400" dirty="0" smtClean="0">
                <a:latin typeface="Times New Roman" pitchFamily="18" charset="0"/>
              </a:rPr>
              <a:t>to evaluate </a:t>
            </a:r>
            <a:r>
              <a:rPr lang="en-US" sz="2400" dirty="0" smtClean="0">
                <a:latin typeface="Times New Roman" pitchFamily="18" charset="0"/>
              </a:rPr>
              <a:t>and design user instructions and warnings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AAF5F5-A78F-4D69-AAB9-132ED54471CD}" type="slidenum">
              <a:rPr lang="en-US"/>
              <a:pPr/>
              <a:t>3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8162925" cy="7016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</a:rPr>
              <a:t>INFORMATION PROCESSING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92987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smtClean="0">
                <a:latin typeface="Times New Roman" pitchFamily="18" charset="0"/>
              </a:rPr>
              <a:t>Introduction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	Previous chapters: physical, physiological 	and some perceptual aspect of work.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	This chapter: cognitive and mental 	processing for effective design of 	workplaces.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	Other terms used: cognitive psychology, 	cognitive engineering or engineering 	psychology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F24397-F0E2-47B5-A887-9104B1358DB9}" type="slidenum">
              <a:rPr lang="en-US"/>
              <a:pPr/>
              <a:t>4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7815262" cy="7016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</a:rPr>
              <a:t>INFORMATION PROCESSING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92987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latin typeface="Times New Roman" pitchFamily="18" charset="0"/>
              </a:rPr>
              <a:t>Cognitive Models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</a:rPr>
              <a:t>	Various models available for understanding 	human behavior and other psychological 	attributes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</a:rPr>
              <a:t>	This chapter: deals with basic cognitive and 	human factors related to work systems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</a:rPr>
              <a:t>	Though criticized as inadequate, one such theory of 	information processing provides adequate platform 	for engineers to design work systems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14CCE8-170E-4449-A7DD-E0CF2DABD787}" type="slidenum">
              <a:rPr lang="en-US"/>
              <a:pPr/>
              <a:t>5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7815262" cy="7016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</a:rPr>
              <a:t>INFORMATION PROCESSING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</a:rPr>
              <a:t>Coding of Information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</a:rPr>
              <a:t>	Much of the information available for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</a:rPr>
              <a:t>	processing by human brain is coded in one form or the other.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</a:rPr>
              <a:t>	Or  it is packaged to suit the end user.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</a:rPr>
              <a:t>	Effectiveness of information transfer is dependent upon the ability to code information effectively as well as the ability by the end user to accurately decipher 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E0F4A2-3523-4954-A823-333913ED4F40}" type="slidenum">
              <a:rPr lang="en-US"/>
              <a:pPr/>
              <a:t>6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7815262" cy="70167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Times New Roman" pitchFamily="18" charset="0"/>
              </a:rPr>
              <a:t>INFORMATION PROCESSING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</a:rPr>
              <a:t>Role of Memory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</a:rPr>
              <a:t>	Human memory is thought to have three sub-systems or processes:</a:t>
            </a:r>
          </a:p>
          <a:p>
            <a:pPr marL="1371600" lvl="2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>
                <a:latin typeface="Times New Roman" pitchFamily="18" charset="0"/>
              </a:rPr>
              <a:t>Sensory storage</a:t>
            </a:r>
          </a:p>
          <a:p>
            <a:pPr marL="1371600" lvl="2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>
                <a:latin typeface="Times New Roman" pitchFamily="18" charset="0"/>
              </a:rPr>
              <a:t>Working memory (often referred to as short-term memory), and</a:t>
            </a:r>
          </a:p>
          <a:p>
            <a:pPr marL="1371600" lvl="2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>
                <a:latin typeface="Times New Roman" pitchFamily="18" charset="0"/>
              </a:rPr>
              <a:t>Long-term memory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All sensory systems have got storage capacity,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which is automatic and there is no evidence to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suggest that it can be increased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BDE532-973B-47E5-BE27-7FB6A5317ABE}" type="slidenum">
              <a:rPr lang="en-US"/>
              <a:pPr/>
              <a:t>7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7815262" cy="701675"/>
          </a:xfrm>
        </p:spPr>
        <p:txBody>
          <a:bodyPr/>
          <a:lstStyle/>
          <a:p>
            <a:pPr algn="ctr" eaLnBrk="1" hangingPunct="1">
              <a:tabLst>
                <a:tab pos="7778750" algn="l"/>
                <a:tab pos="7834313" algn="l"/>
              </a:tabLst>
            </a:pPr>
            <a:r>
              <a:rPr lang="en-US" sz="4000" smtClean="0">
                <a:latin typeface="Times New Roman" pitchFamily="18" charset="0"/>
              </a:rPr>
              <a:t>INFORMATION PROCESSING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</a:rPr>
              <a:t>Role of Memory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</a:rPr>
              <a:t>	Human memory is thought to have three sub-systems or processes:</a:t>
            </a:r>
          </a:p>
          <a:p>
            <a:pPr marL="1371600" lvl="2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>
                <a:latin typeface="Times New Roman" pitchFamily="18" charset="0"/>
              </a:rPr>
              <a:t>Sensory storage</a:t>
            </a:r>
          </a:p>
          <a:p>
            <a:pPr marL="1371600" lvl="2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>
                <a:latin typeface="Times New Roman" pitchFamily="18" charset="0"/>
              </a:rPr>
              <a:t>Working memory (often referred to as short-term memory), and</a:t>
            </a:r>
          </a:p>
          <a:p>
            <a:pPr marL="1371600" lvl="2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>
                <a:latin typeface="Times New Roman" pitchFamily="18" charset="0"/>
              </a:rPr>
              <a:t>Long-term memory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All sensory systems have got storage capacity,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which is automatic and there is no evidence to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suggest that it can be increased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A48C91-C3CA-42EF-8426-6558B74DC90E}" type="slidenum">
              <a:rPr lang="en-US"/>
              <a:pPr/>
              <a:t>8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7815262" cy="701675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Describes activities that occur between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stimulus input and response output.</a:t>
            </a:r>
          </a:p>
          <a:p>
            <a:pPr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Three basic processes: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Encoding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Storage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Retrieval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B593FA-BE3E-472D-B795-E17AFA5DF21C}" type="slidenum">
              <a:rPr lang="en-US"/>
              <a:pPr/>
              <a:t>9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7815262" cy="13112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 (contd.)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Attention: stimulus that are most salient or relevant to one at the time or that evoke most emotion tend to harness our attention most.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Sensation: the mechanism people use to process physical energy that impinges on their sensory organs.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Perception: the process of interpreting the stimuli.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B593FA-BE3E-472D-B795-E17AFA5DF21C}" type="slidenum">
              <a:rPr lang="en-US"/>
              <a:pPr/>
              <a:t>10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7815262" cy="13112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 (contd.)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Attention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Selective Attention: refers to situation where a person is monitoring multiple “channels” of information.  e.g., a pilot monitoring numerous instruments in addition to situation external to the aircraft.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Focused Attention: refers to situation which requires that attention be maintained on or (or very few similar) channels while not being distracted by other sources of information.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B593FA-BE3E-472D-B795-E17AFA5DF21C}" type="slidenum">
              <a:rPr lang="en-US"/>
              <a:pPr/>
              <a:t>11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7815262" cy="13112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 (contd.)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Attention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Divided Attention: refers to situation where more than one task is attended to.  There is performance degradation due to pooling of attention available at any time to an individual. 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Sustained Attention: refers to the ability of a worker to maintain attention and remain alert to the presence of certain information for prolonged periods of time.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B593FA-BE3E-472D-B795-E17AFA5DF21C}" type="slidenum">
              <a:rPr lang="en-US"/>
              <a:pPr/>
              <a:t>12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7815262" cy="13112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 (contd.)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Effects of Aging on Attention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Performance in many cognitive tasks will be generally reduced within the aged populations (generally over 65 years of age).  Such changes will include: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Slowing of information retrieval from LTM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Slowing of response time in selecting alternatives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Slowing of execution time with responses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Increase in disruptions in working memory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Increased difficulty in dealing incompatibility in sensory information, and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Decrement in perceptual encoding.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E46F44-D580-4A6E-A229-5AE5EE923880}" type="slidenum">
              <a:rPr lang="en-US"/>
              <a:pPr/>
              <a:t>13</a:t>
            </a:fld>
            <a:endParaRPr 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7815262" cy="13112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 (contd.)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Memory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Atkinson-Shiffrin Model of Memory</a:t>
            </a:r>
          </a:p>
          <a:p>
            <a:pPr lvl="2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Sensory register</a:t>
            </a:r>
          </a:p>
          <a:p>
            <a:pPr lvl="2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Short - term memory</a:t>
            </a:r>
          </a:p>
          <a:p>
            <a:pPr lvl="2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Working memory</a:t>
            </a:r>
          </a:p>
          <a:p>
            <a:pPr lvl="2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Long - term memory</a:t>
            </a:r>
          </a:p>
          <a:p>
            <a:pPr lvl="3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Semantic</a:t>
            </a:r>
          </a:p>
          <a:p>
            <a:pPr lvl="3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Episodic</a:t>
            </a:r>
          </a:p>
          <a:p>
            <a:pPr lvl="3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Procedural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C4360E-BC68-4C15-A5A0-067EE88D1F22}" type="slidenum">
              <a:rPr lang="en-US"/>
              <a:pPr/>
              <a:t>14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7815262" cy="13112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 (contd.)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Forgetting and Long-term Memory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Decay Theory: all else being equal, information that is used frequently is more readily available for recall than information used infrequently.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Neural network model: this also supports the decay theory.  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Interference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913DD4-1FA5-432C-8396-D8D2AE37FD1B}" type="slidenum">
              <a:rPr lang="en-US"/>
              <a:pPr/>
              <a:t>15</a:t>
            </a:fld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7815262" cy="1311275"/>
          </a:xfrm>
        </p:spPr>
        <p:txBody>
          <a:bodyPr/>
          <a:lstStyle/>
          <a:p>
            <a:pPr algn="ctr" eaLnBrk="1" hangingPunct="1"/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INFORMATION PROCESSING (contd.)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1905000"/>
            <a:ext cx="7316787" cy="4191000"/>
          </a:xfrm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Resource Theory: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User has only a limited amount of resources with which to operate at any given time</a:t>
            </a:r>
          </a:p>
          <a:p>
            <a:pPr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Human Machine Interface</a:t>
            </a:r>
          </a:p>
          <a:p>
            <a:pPr lvl="1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The human interacts with the controls and displays of the machine in achieving some objective.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A062-2192-4FBA-AC4D-259939E002FF}" type="slidenum">
              <a:rPr lang="en-US"/>
              <a:pPr/>
              <a:t>16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46125"/>
            <a:ext cx="7772400" cy="7016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Control: is a device by which an operator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interacts with the environment.  It allows </a:t>
            </a:r>
            <a:r>
              <a:rPr lang="en-US" dirty="0">
                <a:latin typeface="Times New Roman" pitchFamily="18" charset="0"/>
              </a:rPr>
              <a:t>a </a:t>
            </a:r>
            <a:endParaRPr lang="en-US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person </a:t>
            </a:r>
            <a:r>
              <a:rPr lang="en-US" dirty="0">
                <a:latin typeface="Times New Roman" pitchFamily="18" charset="0"/>
              </a:rPr>
              <a:t>to change the status of a </a:t>
            </a:r>
            <a:r>
              <a:rPr lang="en-US" dirty="0" smtClean="0">
                <a:latin typeface="Times New Roman" pitchFamily="18" charset="0"/>
              </a:rPr>
              <a:t>system.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Important considerations in the design and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selection of control devices include the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following:</a:t>
            </a:r>
            <a:endParaRPr lang="en-US" dirty="0">
              <a:latin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Types of control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Discrete action control: has mutually exclusive engagement, e.g., push buttons, membrane switches, toggle switches, rotary detent switches, etc.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 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A062-2192-4FBA-AC4D-259939E002FF}" type="slidenum">
              <a:rPr lang="en-US"/>
              <a:pPr/>
              <a:t>17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46125"/>
            <a:ext cx="7772400" cy="7016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Continuous action control: e.g., rotary knobs, slide switches, foot pedals, joysticks, computer mouse and other pointing devices.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Feedback: </a:t>
            </a:r>
            <a:r>
              <a:rPr lang="en-US" sz="2400" dirty="0" smtClean="0">
                <a:latin typeface="Times New Roman" pitchFamily="18" charset="0"/>
              </a:rPr>
              <a:t>process by which operators know what actions or accomplishments their inputs are having on the system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Control resistance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Engineering specs. </a:t>
            </a:r>
            <a:r>
              <a:rPr lang="en-US" dirty="0" smtClean="0">
                <a:latin typeface="Times New Roman" pitchFamily="18" charset="0"/>
              </a:rPr>
              <a:t>that minimize </a:t>
            </a:r>
            <a:r>
              <a:rPr lang="en-US" dirty="0" smtClean="0">
                <a:latin typeface="Times New Roman" pitchFamily="18" charset="0"/>
              </a:rPr>
              <a:t>accidental activation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Should also minimize operator fatigue</a:t>
            </a:r>
          </a:p>
          <a:p>
            <a:pPr lvl="1">
              <a:lnSpc>
                <a:spcPct val="90000"/>
              </a:lnSpc>
              <a:buNone/>
            </a:pPr>
            <a:endParaRPr lang="en-US" dirty="0" smtClean="0">
              <a:latin typeface="Times New Roman" pitchFamily="18" charset="0"/>
            </a:endParaRPr>
          </a:p>
          <a:p>
            <a:pPr lvl="2">
              <a:lnSpc>
                <a:spcPct val="90000"/>
              </a:lnSpc>
              <a:buNone/>
            </a:pPr>
            <a:endParaRPr lang="en-US" dirty="0" smtClean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 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A062-2192-4FBA-AC4D-259939E002FF}" type="slidenum">
              <a:rPr lang="en-US"/>
              <a:pPr/>
              <a:t>18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46125"/>
            <a:ext cx="7772400" cy="7016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Location 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Should not cause awkward positioning of body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Frequently used controls should be within normal reach envelope.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Size and shape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Should be compatible with the hand size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Implications of attire and/or couplings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Implications for appropriate grasp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Consideration should include location of adjacent controls</a:t>
            </a:r>
          </a:p>
          <a:p>
            <a:pPr lvl="1">
              <a:lnSpc>
                <a:spcPct val="90000"/>
              </a:lnSpc>
              <a:buNone/>
            </a:pPr>
            <a:endParaRPr lang="en-US" dirty="0" smtClean="0">
              <a:latin typeface="Times New Roman" pitchFamily="18" charset="0"/>
            </a:endParaRPr>
          </a:p>
          <a:p>
            <a:pPr lvl="2">
              <a:lnSpc>
                <a:spcPct val="90000"/>
              </a:lnSpc>
              <a:buNone/>
            </a:pPr>
            <a:endParaRPr lang="en-US" dirty="0" smtClean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 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A062-2192-4FBA-AC4D-259939E002FF}" type="slidenum">
              <a:rPr lang="en-US"/>
              <a:pPr/>
              <a:t>19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46125"/>
            <a:ext cx="7772400" cy="7016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Interface surface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Depends on required operation (knurled for precise movement could interfere with power grasp)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One versus two-handed operations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One handed should be used if no large forces are required or if other hand is needed for manipulation of another control.</a:t>
            </a:r>
          </a:p>
          <a:p>
            <a:pPr lvl="2">
              <a:lnSpc>
                <a:spcPct val="90000"/>
              </a:lnSpc>
              <a:buNone/>
            </a:pPr>
            <a:endParaRPr lang="en-US" dirty="0" smtClean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 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A062-2192-4FBA-AC4D-259939E002FF}" type="slidenum">
              <a:rPr lang="en-US"/>
              <a:pPr/>
              <a:t>20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46125"/>
            <a:ext cx="7772400" cy="7016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3152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Displays: </a:t>
            </a:r>
            <a:r>
              <a:rPr lang="en-US" dirty="0" smtClean="0">
                <a:latin typeface="Times New Roman" pitchFamily="18" charset="0"/>
              </a:rPr>
              <a:t>are prime source of feedback for the operator in the control of a system.  They allow </a:t>
            </a:r>
            <a:r>
              <a:rPr lang="en-US" dirty="0">
                <a:latin typeface="Times New Roman" pitchFamily="18" charset="0"/>
              </a:rPr>
              <a:t>a person to monitor the status of a </a:t>
            </a:r>
            <a:r>
              <a:rPr lang="en-US" dirty="0" smtClean="0">
                <a:latin typeface="Times New Roman" pitchFamily="18" charset="0"/>
              </a:rPr>
              <a:t>system.</a:t>
            </a:r>
            <a:endParaRPr lang="en-US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User Expectation: designer’s design decision should be consistent with what the user expects.  When the expectations are not obvious, a study should be conducted to determine what the expectations are.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6A37-76C5-4D5E-ADEB-609130DFDE02}" type="slidenum">
              <a:rPr lang="en-US"/>
              <a:pPr/>
              <a:t>21</a:t>
            </a:fld>
            <a:endParaRPr 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36525"/>
            <a:ext cx="7772400" cy="13112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 (contd.)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Types </a:t>
            </a:r>
            <a:r>
              <a:rPr lang="en-US" dirty="0">
                <a:latin typeface="Times New Roman" pitchFamily="18" charset="0"/>
              </a:rPr>
              <a:t>of Displays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Visual: can be broken down into 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Visual Signal Detection, and 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Information transfer</a:t>
            </a:r>
          </a:p>
          <a:p>
            <a:pPr lvl="2">
              <a:lnSpc>
                <a:spcPct val="90000"/>
              </a:lnSpc>
              <a:buNone/>
            </a:pPr>
            <a:r>
              <a:rPr lang="en-US" sz="2800" dirty="0" smtClean="0">
                <a:latin typeface="Times New Roman" pitchFamily="18" charset="0"/>
              </a:rPr>
              <a:t>Visual Signal Detection</a:t>
            </a:r>
            <a:r>
              <a:rPr lang="en-US" dirty="0" smtClean="0">
                <a:latin typeface="Times New Roman" pitchFamily="18" charset="0"/>
              </a:rPr>
              <a:t>: it refers to warning</a:t>
            </a:r>
          </a:p>
          <a:p>
            <a:pPr lvl="2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lights, which are often coupled with auditory</a:t>
            </a:r>
          </a:p>
          <a:p>
            <a:pPr lvl="2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warnings to attract the attention of the operator.</a:t>
            </a:r>
          </a:p>
          <a:p>
            <a:pPr lvl="2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They should have the following characteristics: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 should flash with an “on” duration of at least 0.05 sec and a frequency of 3 to 10 Hz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 should be marked with visual command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Should be of difference luminance than the immediate background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6A37-76C5-4D5E-ADEB-609130DFDE02}" type="slidenum">
              <a:rPr lang="en-US"/>
              <a:pPr/>
              <a:t>22</a:t>
            </a:fld>
            <a:endParaRPr 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36525"/>
            <a:ext cx="7772400" cy="13112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 (contd.)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Should not be subject to confusion due to color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Should be located within normal visual workspace.</a:t>
            </a:r>
          </a:p>
          <a:p>
            <a:pPr lvl="2">
              <a:lnSpc>
                <a:spcPct val="90000"/>
              </a:lnSpc>
              <a:buNone/>
            </a:pPr>
            <a:r>
              <a:rPr lang="en-US" sz="2800" dirty="0" smtClean="0">
                <a:latin typeface="Times New Roman" pitchFamily="18" charset="0"/>
              </a:rPr>
              <a:t>Visual Displays for Information Transfer</a:t>
            </a:r>
            <a:r>
              <a:rPr lang="en-US" dirty="0" smtClean="0">
                <a:latin typeface="Times New Roman" pitchFamily="18" charset="0"/>
              </a:rPr>
              <a:t>: when an operator examines a display after the attention is drawn, the information should be quickly readable and understandable so that required action could be taken immediately.  The following are the design guidelines: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Select the simplest design requiring minimum level of precision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Design and select for expectancy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Optimize display characteristics such as visibility, conspicuousness, legibility, and interpretability </a:t>
            </a:r>
          </a:p>
          <a:p>
            <a:pPr lvl="1">
              <a:lnSpc>
                <a:spcPct val="90000"/>
              </a:lnSpc>
              <a:buNone/>
            </a:pPr>
            <a:endParaRPr lang="en-US" sz="2400" dirty="0">
              <a:latin typeface="Times New Roman" pitchFamily="18" charset="0"/>
            </a:endParaRPr>
          </a:p>
          <a:p>
            <a:pPr lvl="3">
              <a:lnSpc>
                <a:spcPct val="90000"/>
              </a:lnSpc>
            </a:pP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6A37-76C5-4D5E-ADEB-609130DFDE02}" type="slidenum">
              <a:rPr lang="en-US"/>
              <a:pPr/>
              <a:t>23</a:t>
            </a:fld>
            <a:endParaRPr 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36525"/>
            <a:ext cx="7772400" cy="13112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 (contd.)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Auditory Displays: can also be divided into: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 detection, and 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Information transfer</a:t>
            </a:r>
          </a:p>
          <a:p>
            <a:pPr lvl="2"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Design guidelines are: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Signals work best when accompanying a visual display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Avoid using multiple auditory signals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Avoid using in noisy environment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 should be at least 15 dB above the surrounding</a:t>
            </a:r>
          </a:p>
          <a:p>
            <a:pPr lvl="2">
              <a:lnSpc>
                <a:spcPct val="90000"/>
              </a:lnSpc>
              <a:buNone/>
            </a:pP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6A37-76C5-4D5E-ADEB-609130DFDE02}" type="slidenum">
              <a:rPr lang="en-US"/>
              <a:pPr/>
              <a:t>24</a:t>
            </a:fld>
            <a:endParaRPr 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36525"/>
            <a:ext cx="7772400" cy="1311275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CONTROLS AND DISPLAYS (contd.)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5105400"/>
          </a:xfrm>
        </p:spPr>
        <p:txBody>
          <a:bodyPr/>
          <a:lstStyle/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The following characteristics should be considered: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Pitch should be between 400 and 1500 Hz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 should have at least four prominent frequency component to minimize masking by other noises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Rapid gliding in the frequency can be used to make it stand out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Avoid annoyance: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Very loud signals</a:t>
            </a:r>
          </a:p>
          <a:p>
            <a:pPr lvl="3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Signals that are frequently used</a:t>
            </a:r>
            <a:endParaRPr lang="en-US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 lvl="2">
              <a:lnSpc>
                <a:spcPct val="90000"/>
              </a:lnSpc>
              <a:buNone/>
            </a:pP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BDEE-9A44-4AD6-93B2-7B2D70788F47}" type="slidenum">
              <a:rPr lang="en-US"/>
              <a:pPr/>
              <a:t>25</a:t>
            </a:fld>
            <a:endParaRPr lang="en-US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46125"/>
            <a:ext cx="7772400" cy="701675"/>
          </a:xfrm>
        </p:spPr>
        <p:txBody>
          <a:bodyPr/>
          <a:lstStyle/>
          <a:p>
            <a:pPr algn="ctr"/>
            <a:r>
              <a:rPr lang="en-US" sz="4000">
                <a:latin typeface="Times New Roman" pitchFamily="18" charset="0"/>
              </a:rPr>
              <a:t>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7315200" cy="4572000"/>
          </a:xfrm>
        </p:spPr>
        <p:txBody>
          <a:bodyPr/>
          <a:lstStyle/>
          <a:p>
            <a:endParaRPr lang="en-US" sz="2800"/>
          </a:p>
          <a:p>
            <a:pPr>
              <a:buFont typeface="Wingdings" pitchFamily="2" charset="2"/>
              <a:buNone/>
            </a:pPr>
            <a:endParaRPr lang="en-US" sz="3600">
              <a:latin typeface="Times New Roman" pitchFamily="18" charset="0"/>
            </a:endParaRPr>
          </a:p>
          <a:p>
            <a:pPr lvl="3"/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2987675" y="1397000"/>
          <a:ext cx="3167063" cy="4064000"/>
        </p:xfrm>
        <a:graphic>
          <a:graphicData uri="http://schemas.openxmlformats.org/presentationml/2006/ole">
            <p:oleObj spid="_x0000_s40962" name="Photo Editor Photo" r:id="rId3" imgW="22977507" imgH="29485714" progId="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8B4F-C34C-4812-95D4-86118D3B3AB2}" type="slidenum">
              <a:rPr lang="en-US"/>
              <a:pPr/>
              <a:t>26</a:t>
            </a:fld>
            <a:endParaRPr lang="en-US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707886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INSTRUCTIONS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315200" cy="5486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Instructions should </a:t>
            </a:r>
            <a:r>
              <a:rPr lang="en-US" dirty="0">
                <a:latin typeface="Times New Roman" pitchFamily="18" charset="0"/>
              </a:rPr>
              <a:t>be clear and concise and should answer the following questions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Who are the users?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What is the relative importance of each instruction?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What is the proper location for the instructions?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How much information redundancy is important?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What is the most effective method and format of presentation (text, diagrams, photographs, etc.)?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How intelligible are the instruction, and is the nomenclature appropriate?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8666-F822-4360-80EF-F505F6D3382F}" type="slidenum">
              <a:rPr lang="en-US"/>
              <a:pPr/>
              <a:t>27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707886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itchFamily="18" charset="0"/>
              </a:rPr>
              <a:t>INSTRUCTIONS 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3152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Guidelines for developing instruction sets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Sequence of instruction should follow sequence of required actions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Short sentences, flow diagrams, algorithms, lists, and tables are superior to plain text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Best to use active tense and affirmative sentence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Should be integrated into equipment or production work forms than on separate forms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Format is situation dependent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Should be tested on naïve users before finalizing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A5348-133E-414B-9C05-4047D32738AA}" type="slidenum">
              <a:rPr lang="en-US"/>
              <a:pPr/>
              <a:t>28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707886"/>
          </a:xfrm>
        </p:spPr>
        <p:txBody>
          <a:bodyPr/>
          <a:lstStyle/>
          <a:p>
            <a:pPr algn="ctr"/>
            <a:r>
              <a:rPr lang="en-US" sz="4000" dirty="0" smtClean="0">
                <a:latin typeface="Times New Roman" pitchFamily="18" charset="0"/>
              </a:rPr>
              <a:t>LABELS AND SIGNAGE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315200" cy="5638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</a:rPr>
              <a:t>Labels and signage</a:t>
            </a:r>
            <a:r>
              <a:rPr lang="en-US" sz="2800" dirty="0">
                <a:latin typeface="Times New Roman" pitchFamily="18" charset="0"/>
              </a:rPr>
              <a:t>: Typically used to convey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latin typeface="Times New Roman" pitchFamily="18" charset="0"/>
              </a:rPr>
              <a:t>much shorter messages about a more specific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latin typeface="Times New Roman" pitchFamily="18" charset="0"/>
              </a:rPr>
              <a:t>topic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</a:rPr>
              <a:t>Factors in the design of labels and signs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</a:rPr>
              <a:t>Comprehensibility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Clearly have in mind the purpose and intended meaning of the message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Orient wording directed toward the least knowledgeable foreseeable user population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Brief and concise to avoid ambiguity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Standardize whenever possible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Use symbols and icons whenever possible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E82E-2E43-4FD6-9063-BBC3E31F9D00}" type="slidenum">
              <a:rPr lang="en-US"/>
              <a:pPr/>
              <a:t>29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707886"/>
          </a:xfrm>
        </p:spPr>
        <p:txBody>
          <a:bodyPr/>
          <a:lstStyle/>
          <a:p>
            <a:pPr algn="ctr"/>
            <a:r>
              <a:rPr lang="en-US" sz="4000" dirty="0" smtClean="0">
                <a:latin typeface="Times New Roman" pitchFamily="18" charset="0"/>
              </a:rPr>
              <a:t>LABELS AND SIGNAGE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772400" cy="54102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Legibility</a:t>
            </a:r>
            <a:endParaRPr lang="en-US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</a:rPr>
              <a:t>Use simple fonts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</a:rPr>
              <a:t>Recommended proportion of text</a:t>
            </a:r>
          </a:p>
          <a:p>
            <a:pPr lvl="3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Character width: 2/3 of character height</a:t>
            </a:r>
          </a:p>
          <a:p>
            <a:pPr lvl="3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Stroke width: 1/6 of character height</a:t>
            </a:r>
          </a:p>
          <a:p>
            <a:pPr lvl="3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Spacing (leading): 1/5 of character height</a:t>
            </a:r>
          </a:p>
          <a:p>
            <a:pPr lvl="3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Spacing between text and figures: 2/3 of character height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</a:rPr>
              <a:t>General formula for character height</a:t>
            </a:r>
          </a:p>
          <a:p>
            <a:pPr lvl="3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Character height (mm) = D/200, where D = viewing distance (mm)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</a:rPr>
              <a:t>Consider carefully the color combinations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0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AF5C0-4AE6-4004-8491-3E0BCC8AE6A7}" type="slidenum">
              <a:rPr lang="en-US"/>
              <a:pPr/>
              <a:t>30</a:t>
            </a:fld>
            <a:endParaRPr 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701675"/>
          </a:xfrm>
        </p:spPr>
        <p:txBody>
          <a:bodyPr/>
          <a:lstStyle/>
          <a:p>
            <a:pPr algn="ctr"/>
            <a:r>
              <a:rPr lang="en-US" sz="400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84995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914400" y="1447800"/>
          <a:ext cx="7772400" cy="3989388"/>
        </p:xfrm>
        <a:graphic>
          <a:graphicData uri="http://schemas.openxmlformats.org/presentationml/2006/ole">
            <p:oleObj spid="_x0000_s86018" name="Photo Editor Photo" r:id="rId3" imgW="22857143" imgH="11736438" progId="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4054-D50C-41C6-87E1-A66E744C1914}" type="slidenum">
              <a:rPr lang="en-US"/>
              <a:pPr/>
              <a:t>31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707886"/>
          </a:xfrm>
        </p:spPr>
        <p:txBody>
          <a:bodyPr/>
          <a:lstStyle/>
          <a:p>
            <a:pPr algn="ctr"/>
            <a:r>
              <a:rPr lang="en-US" sz="4000" dirty="0" smtClean="0">
                <a:latin typeface="Times New Roman" pitchFamily="18" charset="0"/>
              </a:rPr>
              <a:t>LABELS AND SIGNAGE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315200" cy="51816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Readability</a:t>
            </a:r>
            <a:endParaRPr lang="en-US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</a:rPr>
              <a:t>Avoid abbreviations wherever possible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</a:rPr>
              <a:t>Increase readability of a block of letters or numbers by using borders or other embellishment techniques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</a:rPr>
              <a:t>Locate the labels and signs where they will not be altered by painting or other routine </a:t>
            </a:r>
            <a:r>
              <a:rPr lang="en-US" sz="2000" dirty="0" smtClean="0">
                <a:latin typeface="Times New Roman" pitchFamily="18" charset="0"/>
              </a:rPr>
              <a:t>maintenance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</a:rPr>
              <a:t>Allow for access to labels and signs to be updated due to change in procedure, equipment, etc.</a:t>
            </a:r>
            <a:endParaRPr lang="en-US" sz="20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endParaRPr lang="en-US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endParaRPr lang="en-US" sz="2000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4054-D50C-41C6-87E1-A66E744C1914}" type="slidenum">
              <a:rPr lang="en-US"/>
              <a:pPr/>
              <a:t>32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646331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4000" dirty="0" smtClean="0">
                <a:latin typeface="Times New Roman" pitchFamily="18" charset="0"/>
              </a:rPr>
              <a:t>WARNING SYSTEMS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315200" cy="51816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In the event that a hazard associated with a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system cannot be eliminated through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engineering design, then there is a duty to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warn the users of the hazard.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latin typeface="Times New Roman" pitchFamily="18" charset="0"/>
              </a:rPr>
              <a:t>Definition of Defect: </a:t>
            </a:r>
            <a:r>
              <a:rPr lang="en-US" sz="2800" dirty="0" smtClean="0">
                <a:latin typeface="Times New Roman" pitchFamily="18" charset="0"/>
              </a:rPr>
              <a:t>a product or device is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latin typeface="Times New Roman" pitchFamily="18" charset="0"/>
              </a:rPr>
              <a:t>considered defective if one of the following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latin typeface="Times New Roman" pitchFamily="18" charset="0"/>
              </a:rPr>
              <a:t>conditions exist: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</a:rPr>
              <a:t>Defective in design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</a:rPr>
              <a:t>Defective in manufacturing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</a:rPr>
              <a:t>Failure to adequately warn user of hazard</a:t>
            </a:r>
          </a:p>
          <a:p>
            <a:pPr>
              <a:lnSpc>
                <a:spcPct val="90000"/>
              </a:lnSpc>
              <a:buNone/>
            </a:pPr>
            <a:endParaRPr lang="en-US" dirty="0" smtClean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endParaRPr lang="en-US" sz="2000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DE51-C084-4753-9704-C77D290C76C1}" type="slidenum">
              <a:rPr lang="en-US"/>
              <a:pPr/>
              <a:t>33</a:t>
            </a:fld>
            <a:endParaRPr 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707886"/>
          </a:xfrm>
        </p:spPr>
        <p:txBody>
          <a:bodyPr/>
          <a:lstStyle/>
          <a:p>
            <a:pPr algn="ctr"/>
            <a:r>
              <a:rPr lang="en-US" sz="4000" dirty="0" smtClean="0">
                <a:latin typeface="Times New Roman" pitchFamily="18" charset="0"/>
              </a:rPr>
              <a:t>WARNING SYSTEMS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315200" cy="5181600"/>
          </a:xfrm>
        </p:spPr>
        <p:txBody>
          <a:bodyPr/>
          <a:lstStyle/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Key components </a:t>
            </a:r>
            <a:endParaRPr lang="en-US" dirty="0" smtClean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Hazard alert symbol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Signal </a:t>
            </a:r>
            <a:r>
              <a:rPr lang="en-US" dirty="0">
                <a:latin typeface="Times New Roman" pitchFamily="18" charset="0"/>
              </a:rPr>
              <a:t>word ( danger, warning, caution)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Appropriate color code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Pictograph or icon associated with hazard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Hazard identification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Consequences of ignoring hazard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Times New Roman" pitchFamily="18" charset="0"/>
              </a:rPr>
              <a:t>Method to avoid the hazard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5638-28C9-484F-B5FA-AB12DEC0BCB1}" type="slidenum">
              <a:rPr lang="en-US"/>
              <a:pPr/>
              <a:t>34</a:t>
            </a:fld>
            <a:endParaRPr lang="en-US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701675"/>
          </a:xfrm>
        </p:spPr>
        <p:txBody>
          <a:bodyPr/>
          <a:lstStyle/>
          <a:p>
            <a:pPr algn="ctr"/>
            <a:r>
              <a:rPr lang="en-US" sz="400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86019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600200" y="1066800"/>
          <a:ext cx="6337300" cy="5181600"/>
        </p:xfrm>
        <a:graphic>
          <a:graphicData uri="http://schemas.openxmlformats.org/presentationml/2006/ole">
            <p:oleObj spid="_x0000_s43010" name="Photo Editor Photo" r:id="rId3" imgW="23206139" imgH="18971429" progId="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B2616-42AE-455E-AE50-72928CD89348}" type="slidenum">
              <a:rPr lang="en-US"/>
              <a:pPr/>
              <a:t>35</a:t>
            </a:fld>
            <a:endParaRPr 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707886"/>
          </a:xfrm>
        </p:spPr>
        <p:txBody>
          <a:bodyPr/>
          <a:lstStyle/>
          <a:p>
            <a:pPr algn="ctr"/>
            <a:r>
              <a:rPr lang="en-US" sz="4000" dirty="0" smtClean="0">
                <a:latin typeface="Times New Roman" pitchFamily="18" charset="0"/>
              </a:rPr>
              <a:t>WARNING SYSTEMS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315200" cy="5638800"/>
          </a:xfrm>
        </p:spPr>
        <p:txBody>
          <a:bodyPr/>
          <a:lstStyle/>
          <a:p>
            <a:pPr lvl="1"/>
            <a:endParaRPr lang="en-US" dirty="0"/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</a:rPr>
              <a:t>Warning Effectiveness</a:t>
            </a:r>
            <a:endParaRPr lang="en-US" sz="3600" dirty="0">
              <a:latin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Factors that can negatively influence the effectiveness of a warning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User familiarity with the product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Probability of mishap is perceived as low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User </a:t>
            </a:r>
            <a:r>
              <a:rPr lang="en-US" dirty="0">
                <a:latin typeface="Times New Roman" pitchFamily="18" charset="0"/>
              </a:rPr>
              <a:t>in a hurry</a:t>
            </a:r>
          </a:p>
          <a:p>
            <a:pPr lvl="2"/>
            <a:r>
              <a:rPr lang="en-US" dirty="0">
                <a:latin typeface="Times New Roman" pitchFamily="18" charset="0"/>
              </a:rPr>
              <a:t>User is poorly motivated, fatigued or intoxicated</a:t>
            </a:r>
          </a:p>
          <a:p>
            <a:pPr lvl="2"/>
            <a:r>
              <a:rPr lang="en-US" dirty="0">
                <a:latin typeface="Times New Roman" pitchFamily="18" charset="0"/>
              </a:rPr>
              <a:t>Product is heavily “burdened” with many warnings, some of which seem inappropriate</a:t>
            </a:r>
          </a:p>
          <a:p>
            <a:pPr lvl="2"/>
            <a:r>
              <a:rPr lang="en-US" dirty="0">
                <a:latin typeface="Times New Roman" pitchFamily="18" charset="0"/>
              </a:rPr>
              <a:t>Product has active warnings that give frequent false alarms</a:t>
            </a:r>
          </a:p>
          <a:p>
            <a:pPr lvl="2">
              <a:buFontTx/>
              <a:buNone/>
            </a:pPr>
            <a:endParaRPr lang="en-US" dirty="0">
              <a:latin typeface="Times New Roman" pitchFamily="18" charset="0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Designs\Bold Stripes.pot</Template>
  <TotalTime>456</TotalTime>
  <Words>1543</Words>
  <Application>Microsoft Office PowerPoint</Application>
  <PresentationFormat>On-screen Show (4:3)</PresentationFormat>
  <Paragraphs>302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Bold Stripes</vt:lpstr>
      <vt:lpstr>Photo Editor Photo</vt:lpstr>
      <vt:lpstr>OCCUPATIONAL ERGONOMICS</vt:lpstr>
      <vt:lpstr>INFORMATION PROCESSING</vt:lpstr>
      <vt:lpstr>INFORMATION PROCESSING</vt:lpstr>
      <vt:lpstr>INFORMATION PROCESSING</vt:lpstr>
      <vt:lpstr>INFORMATION PROCESSING</vt:lpstr>
      <vt:lpstr>INFORMATION PROCESSING</vt:lpstr>
      <vt:lpstr>INFORMATION PROCESSING</vt:lpstr>
      <vt:lpstr>INFORMATION PROCESSING</vt:lpstr>
      <vt:lpstr>INFORMATION PROCESSING (contd.)</vt:lpstr>
      <vt:lpstr>INFORMATION PROCESSING (contd.)</vt:lpstr>
      <vt:lpstr>INFORMATION PROCESSING (contd.)</vt:lpstr>
      <vt:lpstr>INFORMATION PROCESSING (contd.)</vt:lpstr>
      <vt:lpstr>INFORMATION PROCESSING (contd.)</vt:lpstr>
      <vt:lpstr>INFORMATION PROCESSING (contd.)</vt:lpstr>
      <vt:lpstr>INFORMATION PROCESSING (contd.)</vt:lpstr>
      <vt:lpstr>CONTROLS AND DISPLAYS</vt:lpstr>
      <vt:lpstr>CONTROLS AND DISPLAYS</vt:lpstr>
      <vt:lpstr>CONTROLS AND DISPLAYS</vt:lpstr>
      <vt:lpstr>CONTROLS AND DISPLAYS</vt:lpstr>
      <vt:lpstr>CONTROLS AND DISPLAYS</vt:lpstr>
      <vt:lpstr>CONTROLS AND DISPLAYS (contd.)</vt:lpstr>
      <vt:lpstr>CONTROLS AND DISPLAYS (contd.)</vt:lpstr>
      <vt:lpstr>CONTROLS AND DISPLAYS (contd.)</vt:lpstr>
      <vt:lpstr>CONTROLS AND DISPLAYS (contd.)</vt:lpstr>
      <vt:lpstr> </vt:lpstr>
      <vt:lpstr>INSTRUCTIONS </vt:lpstr>
      <vt:lpstr>INSTRUCTIONS </vt:lpstr>
      <vt:lpstr>LABELS AND SIGNAGE</vt:lpstr>
      <vt:lpstr>LABELS AND SIGNAGE</vt:lpstr>
      <vt:lpstr> </vt:lpstr>
      <vt:lpstr>LABELS AND SIGNAGE</vt:lpstr>
      <vt:lpstr>WARNING SYSTEMS</vt:lpstr>
      <vt:lpstr>WARNING SYSTEMS</vt:lpstr>
      <vt:lpstr> </vt:lpstr>
      <vt:lpstr>WARNING SYSTEMS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OCCUPATIONAL ERGONOMICS</dc:title>
  <dc:creator>Bheem Kattel</dc:creator>
  <cp:lastModifiedBy>Dr. Kattel</cp:lastModifiedBy>
  <cp:revision>41</cp:revision>
  <dcterms:created xsi:type="dcterms:W3CDTF">2003-01-01T17:26:25Z</dcterms:created>
  <dcterms:modified xsi:type="dcterms:W3CDTF">2011-09-29T12:32:34Z</dcterms:modified>
</cp:coreProperties>
</file>