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6"/>
  </p:notesMasterIdLst>
  <p:handoutMasterIdLst>
    <p:handoutMasterId r:id="rId27"/>
  </p:handoutMasterIdLst>
  <p:sldIdLst>
    <p:sldId id="278" r:id="rId2"/>
    <p:sldId id="257" r:id="rId3"/>
    <p:sldId id="282" r:id="rId4"/>
    <p:sldId id="283" r:id="rId5"/>
    <p:sldId id="284" r:id="rId6"/>
    <p:sldId id="258" r:id="rId7"/>
    <p:sldId id="285" r:id="rId8"/>
    <p:sldId id="274" r:id="rId9"/>
    <p:sldId id="286" r:id="rId10"/>
    <p:sldId id="259" r:id="rId11"/>
    <p:sldId id="288" r:id="rId12"/>
    <p:sldId id="290" r:id="rId13"/>
    <p:sldId id="289" r:id="rId14"/>
    <p:sldId id="260" r:id="rId15"/>
    <p:sldId id="261" r:id="rId16"/>
    <p:sldId id="291" r:id="rId17"/>
    <p:sldId id="292" r:id="rId18"/>
    <p:sldId id="275" r:id="rId19"/>
    <p:sldId id="279" r:id="rId20"/>
    <p:sldId id="293" r:id="rId21"/>
    <p:sldId id="294" r:id="rId22"/>
    <p:sldId id="280" r:id="rId23"/>
    <p:sldId id="295" r:id="rId24"/>
    <p:sldId id="281" r:id="rId2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67" d="100"/>
          <a:sy n="67" d="100"/>
        </p:scale>
        <p:origin x="174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560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560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9254AC0C-A3B0-4891-973C-945CE7253531}" type="slidenum">
              <a:rPr lang="en-US"/>
              <a:pPr/>
              <a:t>‹#›</a:t>
            </a:fld>
            <a:endParaRPr lang="en-US"/>
          </a:p>
        </p:txBody>
      </p:sp>
    </p:spTree>
    <p:extLst>
      <p:ext uri="{BB962C8B-B14F-4D97-AF65-F5344CB8AC3E}">
        <p14:creationId xmlns:p14="http://schemas.microsoft.com/office/powerpoint/2010/main" val="1615047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66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66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6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66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2E840015-83B8-49F0-8B05-3CB3A76BA47A}" type="slidenum">
              <a:rPr lang="en-US"/>
              <a:pPr/>
              <a:t>‹#›</a:t>
            </a:fld>
            <a:endParaRPr lang="en-US"/>
          </a:p>
        </p:txBody>
      </p:sp>
    </p:spTree>
    <p:extLst>
      <p:ext uri="{BB962C8B-B14F-4D97-AF65-F5344CB8AC3E}">
        <p14:creationId xmlns:p14="http://schemas.microsoft.com/office/powerpoint/2010/main" val="25118025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8674" name="Group 2"/>
          <p:cNvGrpSpPr>
            <a:grpSpLocks/>
          </p:cNvGrpSpPr>
          <p:nvPr/>
        </p:nvGrpSpPr>
        <p:grpSpPr bwMode="auto">
          <a:xfrm>
            <a:off x="-3175" y="0"/>
            <a:ext cx="9147175" cy="6867525"/>
            <a:chOff x="-2" y="0"/>
            <a:chExt cx="5762" cy="4326"/>
          </a:xfrm>
        </p:grpSpPr>
        <p:grpSp>
          <p:nvGrpSpPr>
            <p:cNvPr id="28675" name="Group 3"/>
            <p:cNvGrpSpPr>
              <a:grpSpLocks/>
            </p:cNvGrpSpPr>
            <p:nvPr userDrawn="1"/>
          </p:nvGrpSpPr>
          <p:grpSpPr bwMode="auto">
            <a:xfrm>
              <a:off x="-2" y="0"/>
              <a:ext cx="5712" cy="4326"/>
              <a:chOff x="-2" y="0"/>
              <a:chExt cx="5712" cy="4326"/>
            </a:xfrm>
          </p:grpSpPr>
          <p:sp>
            <p:nvSpPr>
              <p:cNvPr id="28676" name="Rectangle 4"/>
              <p:cNvSpPr>
                <a:spLocks noChangeArrowheads="1"/>
              </p:cNvSpPr>
              <p:nvPr/>
            </p:nvSpPr>
            <p:spPr bwMode="auto">
              <a:xfrm>
                <a:off x="-2"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7" name="Rectangle 5"/>
              <p:cNvSpPr>
                <a:spLocks noChangeArrowheads="1"/>
              </p:cNvSpPr>
              <p:nvPr/>
            </p:nvSpPr>
            <p:spPr bwMode="auto">
              <a:xfrm>
                <a:off x="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8" name="Rectangle 6"/>
              <p:cNvSpPr>
                <a:spLocks noChangeArrowheads="1"/>
              </p:cNvSpPr>
              <p:nvPr/>
            </p:nvSpPr>
            <p:spPr bwMode="auto">
              <a:xfrm>
                <a:off x="1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9" name="Rectangle 7"/>
              <p:cNvSpPr>
                <a:spLocks noChangeArrowheads="1"/>
              </p:cNvSpPr>
              <p:nvPr/>
            </p:nvSpPr>
            <p:spPr bwMode="auto">
              <a:xfrm>
                <a:off x="2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0" name="Rectangle 8"/>
              <p:cNvSpPr>
                <a:spLocks noChangeArrowheads="1"/>
              </p:cNvSpPr>
              <p:nvPr/>
            </p:nvSpPr>
            <p:spPr bwMode="auto">
              <a:xfrm>
                <a:off x="3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1" name="Rectangle 9"/>
              <p:cNvSpPr>
                <a:spLocks noChangeArrowheads="1"/>
              </p:cNvSpPr>
              <p:nvPr/>
            </p:nvSpPr>
            <p:spPr bwMode="auto">
              <a:xfrm>
                <a:off x="4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2" name="Rectangle 10"/>
              <p:cNvSpPr>
                <a:spLocks noChangeArrowheads="1"/>
              </p:cNvSpPr>
              <p:nvPr/>
            </p:nvSpPr>
            <p:spPr bwMode="auto">
              <a:xfrm>
                <a:off x="5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3" name="Rectangle 11"/>
              <p:cNvSpPr>
                <a:spLocks noChangeArrowheads="1"/>
              </p:cNvSpPr>
              <p:nvPr/>
            </p:nvSpPr>
            <p:spPr bwMode="auto">
              <a:xfrm>
                <a:off x="6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4" name="Rectangle 12"/>
              <p:cNvSpPr>
                <a:spLocks noChangeArrowheads="1"/>
              </p:cNvSpPr>
              <p:nvPr/>
            </p:nvSpPr>
            <p:spPr bwMode="auto">
              <a:xfrm>
                <a:off x="7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5" name="Rectangle 13"/>
              <p:cNvSpPr>
                <a:spLocks noChangeArrowheads="1"/>
              </p:cNvSpPr>
              <p:nvPr/>
            </p:nvSpPr>
            <p:spPr bwMode="auto">
              <a:xfrm>
                <a:off x="8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6" name="Rectangle 14"/>
              <p:cNvSpPr>
                <a:spLocks noChangeArrowheads="1"/>
              </p:cNvSpPr>
              <p:nvPr/>
            </p:nvSpPr>
            <p:spPr bwMode="auto">
              <a:xfrm>
                <a:off x="9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7" name="Rectangle 15"/>
              <p:cNvSpPr>
                <a:spLocks noChangeArrowheads="1"/>
              </p:cNvSpPr>
              <p:nvPr/>
            </p:nvSpPr>
            <p:spPr bwMode="auto">
              <a:xfrm>
                <a:off x="10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8" name="Rectangle 16"/>
              <p:cNvSpPr>
                <a:spLocks noChangeArrowheads="1"/>
              </p:cNvSpPr>
              <p:nvPr/>
            </p:nvSpPr>
            <p:spPr bwMode="auto">
              <a:xfrm>
                <a:off x="11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9" name="Rectangle 17"/>
              <p:cNvSpPr>
                <a:spLocks noChangeArrowheads="1"/>
              </p:cNvSpPr>
              <p:nvPr/>
            </p:nvSpPr>
            <p:spPr bwMode="auto">
              <a:xfrm>
                <a:off x="12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0" name="Rectangle 18"/>
              <p:cNvSpPr>
                <a:spLocks noChangeArrowheads="1"/>
              </p:cNvSpPr>
              <p:nvPr/>
            </p:nvSpPr>
            <p:spPr bwMode="auto">
              <a:xfrm>
                <a:off x="13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1" name="Rectangle 19"/>
              <p:cNvSpPr>
                <a:spLocks noChangeArrowheads="1"/>
              </p:cNvSpPr>
              <p:nvPr/>
            </p:nvSpPr>
            <p:spPr bwMode="auto">
              <a:xfrm>
                <a:off x="14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2" name="Rectangle 20"/>
              <p:cNvSpPr>
                <a:spLocks noChangeArrowheads="1"/>
              </p:cNvSpPr>
              <p:nvPr/>
            </p:nvSpPr>
            <p:spPr bwMode="auto">
              <a:xfrm>
                <a:off x="15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3" name="Rectangle 21"/>
              <p:cNvSpPr>
                <a:spLocks noChangeArrowheads="1"/>
              </p:cNvSpPr>
              <p:nvPr/>
            </p:nvSpPr>
            <p:spPr bwMode="auto">
              <a:xfrm>
                <a:off x="16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4" name="Rectangle 22"/>
              <p:cNvSpPr>
                <a:spLocks noChangeArrowheads="1"/>
              </p:cNvSpPr>
              <p:nvPr/>
            </p:nvSpPr>
            <p:spPr bwMode="auto">
              <a:xfrm>
                <a:off x="17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5" name="Rectangle 23"/>
              <p:cNvSpPr>
                <a:spLocks noChangeArrowheads="1"/>
              </p:cNvSpPr>
              <p:nvPr/>
            </p:nvSpPr>
            <p:spPr bwMode="auto">
              <a:xfrm>
                <a:off x="18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6" name="Rectangle 24"/>
              <p:cNvSpPr>
                <a:spLocks noChangeArrowheads="1"/>
              </p:cNvSpPr>
              <p:nvPr/>
            </p:nvSpPr>
            <p:spPr bwMode="auto">
              <a:xfrm>
                <a:off x="19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7" name="Rectangle 25"/>
              <p:cNvSpPr>
                <a:spLocks noChangeArrowheads="1"/>
              </p:cNvSpPr>
              <p:nvPr/>
            </p:nvSpPr>
            <p:spPr bwMode="auto">
              <a:xfrm>
                <a:off x="20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8" name="Rectangle 26"/>
              <p:cNvSpPr>
                <a:spLocks noChangeArrowheads="1"/>
              </p:cNvSpPr>
              <p:nvPr/>
            </p:nvSpPr>
            <p:spPr bwMode="auto">
              <a:xfrm>
                <a:off x="21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9" name="Rectangle 27"/>
              <p:cNvSpPr>
                <a:spLocks noChangeArrowheads="1"/>
              </p:cNvSpPr>
              <p:nvPr/>
            </p:nvSpPr>
            <p:spPr bwMode="auto">
              <a:xfrm>
                <a:off x="22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0" name="Rectangle 28"/>
              <p:cNvSpPr>
                <a:spLocks noChangeArrowheads="1"/>
              </p:cNvSpPr>
              <p:nvPr/>
            </p:nvSpPr>
            <p:spPr bwMode="auto">
              <a:xfrm>
                <a:off x="23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1" name="Rectangle 29"/>
              <p:cNvSpPr>
                <a:spLocks noChangeArrowheads="1"/>
              </p:cNvSpPr>
              <p:nvPr/>
            </p:nvSpPr>
            <p:spPr bwMode="auto">
              <a:xfrm>
                <a:off x="23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2" name="Rectangle 30"/>
              <p:cNvSpPr>
                <a:spLocks noChangeArrowheads="1"/>
              </p:cNvSpPr>
              <p:nvPr/>
            </p:nvSpPr>
            <p:spPr bwMode="auto">
              <a:xfrm>
                <a:off x="24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3" name="Rectangle 31"/>
              <p:cNvSpPr>
                <a:spLocks noChangeArrowheads="1"/>
              </p:cNvSpPr>
              <p:nvPr/>
            </p:nvSpPr>
            <p:spPr bwMode="auto">
              <a:xfrm>
                <a:off x="25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4" name="Rectangle 32"/>
              <p:cNvSpPr>
                <a:spLocks noChangeArrowheads="1"/>
              </p:cNvSpPr>
              <p:nvPr/>
            </p:nvSpPr>
            <p:spPr bwMode="auto">
              <a:xfrm>
                <a:off x="26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5" name="Rectangle 33"/>
              <p:cNvSpPr>
                <a:spLocks noChangeArrowheads="1"/>
              </p:cNvSpPr>
              <p:nvPr/>
            </p:nvSpPr>
            <p:spPr bwMode="auto">
              <a:xfrm>
                <a:off x="27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6" name="Rectangle 34"/>
              <p:cNvSpPr>
                <a:spLocks noChangeArrowheads="1"/>
              </p:cNvSpPr>
              <p:nvPr/>
            </p:nvSpPr>
            <p:spPr bwMode="auto">
              <a:xfrm>
                <a:off x="28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7" name="Rectangle 35"/>
              <p:cNvSpPr>
                <a:spLocks noChangeArrowheads="1"/>
              </p:cNvSpPr>
              <p:nvPr/>
            </p:nvSpPr>
            <p:spPr bwMode="auto">
              <a:xfrm>
                <a:off x="29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8" name="Rectangle 36"/>
              <p:cNvSpPr>
                <a:spLocks noChangeArrowheads="1"/>
              </p:cNvSpPr>
              <p:nvPr/>
            </p:nvSpPr>
            <p:spPr bwMode="auto">
              <a:xfrm>
                <a:off x="30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9" name="Rectangle 37"/>
              <p:cNvSpPr>
                <a:spLocks noChangeArrowheads="1"/>
              </p:cNvSpPr>
              <p:nvPr/>
            </p:nvSpPr>
            <p:spPr bwMode="auto">
              <a:xfrm>
                <a:off x="31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0" name="Rectangle 38"/>
              <p:cNvSpPr>
                <a:spLocks noChangeArrowheads="1"/>
              </p:cNvSpPr>
              <p:nvPr/>
            </p:nvSpPr>
            <p:spPr bwMode="auto">
              <a:xfrm>
                <a:off x="32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1" name="Rectangle 39"/>
              <p:cNvSpPr>
                <a:spLocks noChangeArrowheads="1"/>
              </p:cNvSpPr>
              <p:nvPr/>
            </p:nvSpPr>
            <p:spPr bwMode="auto">
              <a:xfrm>
                <a:off x="33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2" name="Rectangle 40"/>
              <p:cNvSpPr>
                <a:spLocks noChangeArrowheads="1"/>
              </p:cNvSpPr>
              <p:nvPr/>
            </p:nvSpPr>
            <p:spPr bwMode="auto">
              <a:xfrm>
                <a:off x="34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3" name="Rectangle 41"/>
              <p:cNvSpPr>
                <a:spLocks noChangeArrowheads="1"/>
              </p:cNvSpPr>
              <p:nvPr/>
            </p:nvSpPr>
            <p:spPr bwMode="auto">
              <a:xfrm>
                <a:off x="35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4" name="Rectangle 42"/>
              <p:cNvSpPr>
                <a:spLocks noChangeArrowheads="1"/>
              </p:cNvSpPr>
              <p:nvPr/>
            </p:nvSpPr>
            <p:spPr bwMode="auto">
              <a:xfrm>
                <a:off x="36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5" name="Rectangle 43"/>
              <p:cNvSpPr>
                <a:spLocks noChangeArrowheads="1"/>
              </p:cNvSpPr>
              <p:nvPr/>
            </p:nvSpPr>
            <p:spPr bwMode="auto">
              <a:xfrm>
                <a:off x="37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6" name="Rectangle 44"/>
              <p:cNvSpPr>
                <a:spLocks noChangeArrowheads="1"/>
              </p:cNvSpPr>
              <p:nvPr/>
            </p:nvSpPr>
            <p:spPr bwMode="auto">
              <a:xfrm>
                <a:off x="38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7" name="Rectangle 45"/>
              <p:cNvSpPr>
                <a:spLocks noChangeArrowheads="1"/>
              </p:cNvSpPr>
              <p:nvPr/>
            </p:nvSpPr>
            <p:spPr bwMode="auto">
              <a:xfrm>
                <a:off x="39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8" name="Rectangle 46"/>
              <p:cNvSpPr>
                <a:spLocks noChangeArrowheads="1"/>
              </p:cNvSpPr>
              <p:nvPr/>
            </p:nvSpPr>
            <p:spPr bwMode="auto">
              <a:xfrm>
                <a:off x="40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9" name="Rectangle 47"/>
              <p:cNvSpPr>
                <a:spLocks noChangeArrowheads="1"/>
              </p:cNvSpPr>
              <p:nvPr/>
            </p:nvSpPr>
            <p:spPr bwMode="auto">
              <a:xfrm>
                <a:off x="41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0" name="Rectangle 48"/>
              <p:cNvSpPr>
                <a:spLocks noChangeArrowheads="1"/>
              </p:cNvSpPr>
              <p:nvPr/>
            </p:nvSpPr>
            <p:spPr bwMode="auto">
              <a:xfrm>
                <a:off x="42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1" name="Rectangle 49"/>
              <p:cNvSpPr>
                <a:spLocks noChangeArrowheads="1"/>
              </p:cNvSpPr>
              <p:nvPr/>
            </p:nvSpPr>
            <p:spPr bwMode="auto">
              <a:xfrm>
                <a:off x="43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2" name="Rectangle 50"/>
              <p:cNvSpPr>
                <a:spLocks noChangeArrowheads="1"/>
              </p:cNvSpPr>
              <p:nvPr/>
            </p:nvSpPr>
            <p:spPr bwMode="auto">
              <a:xfrm>
                <a:off x="44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3" name="Rectangle 51"/>
              <p:cNvSpPr>
                <a:spLocks noChangeArrowheads="1"/>
              </p:cNvSpPr>
              <p:nvPr/>
            </p:nvSpPr>
            <p:spPr bwMode="auto">
              <a:xfrm>
                <a:off x="45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4" name="Rectangle 52"/>
              <p:cNvSpPr>
                <a:spLocks noChangeArrowheads="1"/>
              </p:cNvSpPr>
              <p:nvPr/>
            </p:nvSpPr>
            <p:spPr bwMode="auto">
              <a:xfrm>
                <a:off x="46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5" name="Rectangle 53"/>
              <p:cNvSpPr>
                <a:spLocks noChangeArrowheads="1"/>
              </p:cNvSpPr>
              <p:nvPr/>
            </p:nvSpPr>
            <p:spPr bwMode="auto">
              <a:xfrm>
                <a:off x="47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6" name="Rectangle 54"/>
              <p:cNvSpPr>
                <a:spLocks noChangeArrowheads="1"/>
              </p:cNvSpPr>
              <p:nvPr/>
            </p:nvSpPr>
            <p:spPr bwMode="auto">
              <a:xfrm>
                <a:off x="47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7" name="Rectangle 55"/>
              <p:cNvSpPr>
                <a:spLocks noChangeArrowheads="1"/>
              </p:cNvSpPr>
              <p:nvPr/>
            </p:nvSpPr>
            <p:spPr bwMode="auto">
              <a:xfrm>
                <a:off x="48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8" name="Rectangle 56"/>
              <p:cNvSpPr>
                <a:spLocks noChangeArrowheads="1"/>
              </p:cNvSpPr>
              <p:nvPr/>
            </p:nvSpPr>
            <p:spPr bwMode="auto">
              <a:xfrm>
                <a:off x="49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9" name="Rectangle 57"/>
              <p:cNvSpPr>
                <a:spLocks noChangeArrowheads="1"/>
              </p:cNvSpPr>
              <p:nvPr/>
            </p:nvSpPr>
            <p:spPr bwMode="auto">
              <a:xfrm>
                <a:off x="50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0" name="Rectangle 58"/>
              <p:cNvSpPr>
                <a:spLocks noChangeArrowheads="1"/>
              </p:cNvSpPr>
              <p:nvPr/>
            </p:nvSpPr>
            <p:spPr bwMode="auto">
              <a:xfrm>
                <a:off x="51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1" name="Rectangle 59"/>
              <p:cNvSpPr>
                <a:spLocks noChangeArrowheads="1"/>
              </p:cNvSpPr>
              <p:nvPr/>
            </p:nvSpPr>
            <p:spPr bwMode="auto">
              <a:xfrm>
                <a:off x="52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2" name="Rectangle 60"/>
              <p:cNvSpPr>
                <a:spLocks noChangeArrowheads="1"/>
              </p:cNvSpPr>
              <p:nvPr/>
            </p:nvSpPr>
            <p:spPr bwMode="auto">
              <a:xfrm>
                <a:off x="53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3" name="Rectangle 61"/>
              <p:cNvSpPr>
                <a:spLocks noChangeArrowheads="1"/>
              </p:cNvSpPr>
              <p:nvPr/>
            </p:nvSpPr>
            <p:spPr bwMode="auto">
              <a:xfrm>
                <a:off x="54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4" name="Rectangle 62"/>
              <p:cNvSpPr>
                <a:spLocks noChangeArrowheads="1"/>
              </p:cNvSpPr>
              <p:nvPr/>
            </p:nvSpPr>
            <p:spPr bwMode="auto">
              <a:xfrm>
                <a:off x="55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5" name="Rectangle 63"/>
              <p:cNvSpPr>
                <a:spLocks noChangeArrowheads="1"/>
              </p:cNvSpPr>
              <p:nvPr/>
            </p:nvSpPr>
            <p:spPr bwMode="auto">
              <a:xfrm>
                <a:off x="5662" y="6"/>
                <a:ext cx="48" cy="4320"/>
              </a:xfrm>
              <a:prstGeom prst="rect">
                <a:avLst/>
              </a:prstGeom>
              <a:solidFill>
                <a:schemeClr val="accent2"/>
              </a:solidFill>
              <a:ln w="9525">
                <a:noFill/>
                <a:miter lim="800000"/>
                <a:headEnd/>
                <a:tailEnd/>
              </a:ln>
              <a:effectLst/>
            </p:spPr>
            <p:txBody>
              <a:bodyPr wrap="none" anchor="ctr"/>
              <a:lstStyle/>
              <a:p>
                <a:endParaRPr lang="en-US"/>
              </a:p>
            </p:txBody>
          </p:sp>
        </p:grpSp>
        <p:sp>
          <p:nvSpPr>
            <p:cNvPr id="28736" name="Rectangle 64"/>
            <p:cNvSpPr>
              <a:spLocks noChangeArrowheads="1"/>
            </p:cNvSpPr>
            <p:nvPr userDrawn="1"/>
          </p:nvSpPr>
          <p:spPr bwMode="auto">
            <a:xfrm>
              <a:off x="429"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8737" name="Rectangle 65"/>
            <p:cNvSpPr>
              <a:spLocks noChangeArrowheads="1"/>
            </p:cNvSpPr>
            <p:nvPr userDrawn="1"/>
          </p:nvSpPr>
          <p:spPr bwMode="auto">
            <a:xfrm>
              <a:off x="0" y="0"/>
              <a:ext cx="5760" cy="321"/>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8738" name="Rectangle 66"/>
          <p:cNvSpPr>
            <a:spLocks noChangeArrowheads="1"/>
          </p:cNvSpPr>
          <p:nvPr/>
        </p:nvSpPr>
        <p:spPr bwMode="auto">
          <a:xfrm>
            <a:off x="3505200" y="2590800"/>
            <a:ext cx="4892675" cy="76200"/>
          </a:xfrm>
          <a:prstGeom prst="rect">
            <a:avLst/>
          </a:prstGeom>
          <a:solidFill>
            <a:schemeClr val="hlink">
              <a:alpha val="50000"/>
            </a:schemeClr>
          </a:solidFill>
          <a:ln w="9525">
            <a:noFill/>
            <a:miter lim="800000"/>
            <a:headEnd/>
            <a:tailEnd/>
          </a:ln>
          <a:effectLst/>
        </p:spPr>
        <p:txBody>
          <a:bodyPr wrap="none" anchor="ctr"/>
          <a:lstStyle/>
          <a:p>
            <a:pPr algn="ctr"/>
            <a:endParaRPr kumimoji="1" lang="en-US"/>
          </a:p>
        </p:txBody>
      </p:sp>
      <p:sp>
        <p:nvSpPr>
          <p:cNvPr id="28739" name="Rectangle 67"/>
          <p:cNvSpPr>
            <a:spLocks noGrp="1" noChangeArrowheads="1"/>
          </p:cNvSpPr>
          <p:nvPr>
            <p:ph type="ctrTitle" sz="quarter"/>
          </p:nvPr>
        </p:nvSpPr>
        <p:spPr>
          <a:xfrm>
            <a:off x="779463" y="1096963"/>
            <a:ext cx="7678737" cy="1431925"/>
          </a:xfrm>
        </p:spPr>
        <p:txBody>
          <a:bodyPr/>
          <a:lstStyle>
            <a:lvl1pPr algn="r">
              <a:defRPr/>
            </a:lvl1pPr>
          </a:lstStyle>
          <a:p>
            <a:r>
              <a:rPr lang="en-US"/>
              <a:t>Click to edit Master title style</a:t>
            </a:r>
          </a:p>
        </p:txBody>
      </p:sp>
      <p:sp>
        <p:nvSpPr>
          <p:cNvPr id="28740" name="Rectangle 68"/>
          <p:cNvSpPr>
            <a:spLocks noGrp="1" noChangeArrowheads="1"/>
          </p:cNvSpPr>
          <p:nvPr>
            <p:ph type="subTitle" sz="quarter" idx="1"/>
          </p:nvPr>
        </p:nvSpPr>
        <p:spPr>
          <a:xfrm>
            <a:off x="4021138" y="2860675"/>
            <a:ext cx="4437062" cy="3114675"/>
          </a:xfrm>
        </p:spPr>
        <p:txBody>
          <a:bodyPr/>
          <a:lstStyle>
            <a:lvl1pPr marL="0" indent="0">
              <a:buFont typeface="Wingdings" pitchFamily="2" charset="2"/>
              <a:buNone/>
              <a:defRPr/>
            </a:lvl1pPr>
          </a:lstStyle>
          <a:p>
            <a:r>
              <a:rPr lang="en-US"/>
              <a:t>Click to edit Master subtitle style</a:t>
            </a:r>
          </a:p>
        </p:txBody>
      </p:sp>
      <p:sp>
        <p:nvSpPr>
          <p:cNvPr id="28741" name="Rectangle 69"/>
          <p:cNvSpPr>
            <a:spLocks noGrp="1" noChangeArrowheads="1"/>
          </p:cNvSpPr>
          <p:nvPr>
            <p:ph type="dt" sz="quarter" idx="2"/>
          </p:nvPr>
        </p:nvSpPr>
        <p:spPr>
          <a:xfrm>
            <a:off x="685800" y="6248400"/>
            <a:ext cx="1905000" cy="457200"/>
          </a:xfrm>
        </p:spPr>
        <p:txBody>
          <a:bodyPr/>
          <a:lstStyle>
            <a:lvl1pPr>
              <a:defRPr/>
            </a:lvl1pPr>
          </a:lstStyle>
          <a:p>
            <a:endParaRPr lang="en-US"/>
          </a:p>
        </p:txBody>
      </p:sp>
      <p:sp>
        <p:nvSpPr>
          <p:cNvPr id="28742" name="Rectangle 70"/>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28743" name="Rectangle 71"/>
          <p:cNvSpPr>
            <a:spLocks noGrp="1" noChangeArrowheads="1"/>
          </p:cNvSpPr>
          <p:nvPr>
            <p:ph type="sldNum" sz="quarter" idx="4"/>
          </p:nvPr>
        </p:nvSpPr>
        <p:spPr>
          <a:xfrm>
            <a:off x="6553200" y="6248400"/>
            <a:ext cx="1905000" cy="457200"/>
          </a:xfrm>
        </p:spPr>
        <p:txBody>
          <a:bodyPr/>
          <a:lstStyle>
            <a:lvl1pPr>
              <a:defRPr/>
            </a:lvl1pPr>
          </a:lstStyle>
          <a:p>
            <a:fld id="{ABFF2A3E-D48A-4F51-9015-926D94FA8D0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D8B3EB-81C7-45F0-949E-7EB1EFAD746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51BC8C-A582-448D-ACD9-95580FC0057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2813" y="1905000"/>
            <a:ext cx="39782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8FFE2C-1EB3-4AEB-90C1-A3CA5936EB2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094C377-C9DE-46D6-88A8-3BB8CA0A101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2A91FD6-A0AB-46D7-81A1-9E9EDA49D49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447B3AF-6968-44E4-86DC-36363483BB8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39659B-4290-495F-AC91-94D4EFF042F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0EB2375-6874-4697-BEF6-391C9BEA7A9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0D0071F-755A-4ED7-B9F6-F29E00DD38E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192088"/>
            <a:ext cx="2039938" cy="59039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71538" y="192088"/>
            <a:ext cx="5970587" cy="59039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0378170-0A34-4A08-A3FD-991F2A282F2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1538" y="192088"/>
            <a:ext cx="8162925" cy="1431925"/>
          </a:xfrm>
        </p:spPr>
        <p:txBody>
          <a:bodyPr/>
          <a:lstStyle/>
          <a:p>
            <a:r>
              <a:rPr lang="en-US"/>
              <a:t>Click to edit Master title style</a:t>
            </a:r>
          </a:p>
        </p:txBody>
      </p:sp>
      <p:sp>
        <p:nvSpPr>
          <p:cNvPr id="3" name="Text Placeholder 2"/>
          <p:cNvSpPr>
            <a:spLocks noGrp="1"/>
          </p:cNvSpPr>
          <p:nvPr>
            <p:ph type="body" sz="half" idx="1"/>
          </p:nvPr>
        </p:nvSpPr>
        <p:spPr>
          <a:xfrm>
            <a:off x="912813" y="1905000"/>
            <a:ext cx="39782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52525" y="62865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90925" y="62865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19925" y="6286500"/>
            <a:ext cx="1905000" cy="457200"/>
          </a:xfrm>
        </p:spPr>
        <p:txBody>
          <a:bodyPr/>
          <a:lstStyle>
            <a:lvl1pPr>
              <a:defRPr/>
            </a:lvl1pPr>
          </a:lstStyle>
          <a:p>
            <a:fld id="{2B20BA16-2BAC-4C80-8364-A3C1174F438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9147175" cy="6867525"/>
            <a:chOff x="0" y="0"/>
            <a:chExt cx="5762" cy="4326"/>
          </a:xfrm>
        </p:grpSpPr>
        <p:sp>
          <p:nvSpPr>
            <p:cNvPr id="27651" name="Rectangle 3"/>
            <p:cNvSpPr>
              <a:spLocks noChangeArrowheads="1"/>
            </p:cNvSpPr>
            <p:nvPr userDrawn="1"/>
          </p:nvSpPr>
          <p:spPr bwMode="hidden">
            <a:xfrm>
              <a:off x="0"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2" name="Rectangle 4"/>
            <p:cNvSpPr>
              <a:spLocks noChangeArrowheads="1"/>
            </p:cNvSpPr>
            <p:nvPr userDrawn="1"/>
          </p:nvSpPr>
          <p:spPr bwMode="hidden">
            <a:xfrm>
              <a:off x="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3" name="Rectangle 5"/>
            <p:cNvSpPr>
              <a:spLocks noChangeArrowheads="1"/>
            </p:cNvSpPr>
            <p:nvPr userDrawn="1"/>
          </p:nvSpPr>
          <p:spPr bwMode="hidden">
            <a:xfrm>
              <a:off x="1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4" name="Rectangle 6"/>
            <p:cNvSpPr>
              <a:spLocks noChangeArrowheads="1"/>
            </p:cNvSpPr>
            <p:nvPr userDrawn="1"/>
          </p:nvSpPr>
          <p:spPr bwMode="hidden">
            <a:xfrm>
              <a:off x="2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5" name="Rectangle 7"/>
            <p:cNvSpPr>
              <a:spLocks noChangeArrowheads="1"/>
            </p:cNvSpPr>
            <p:nvPr userDrawn="1"/>
          </p:nvSpPr>
          <p:spPr bwMode="hidden">
            <a:xfrm>
              <a:off x="3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6" name="Rectangle 8"/>
            <p:cNvSpPr>
              <a:spLocks noChangeArrowheads="1"/>
            </p:cNvSpPr>
            <p:nvPr userDrawn="1"/>
          </p:nvSpPr>
          <p:spPr bwMode="hidden">
            <a:xfrm>
              <a:off x="4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7" name="Rectangle 9"/>
            <p:cNvSpPr>
              <a:spLocks noChangeArrowheads="1"/>
            </p:cNvSpPr>
            <p:nvPr userDrawn="1"/>
          </p:nvSpPr>
          <p:spPr bwMode="hidden">
            <a:xfrm>
              <a:off x="5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8" name="Rectangle 10"/>
            <p:cNvSpPr>
              <a:spLocks noChangeArrowheads="1"/>
            </p:cNvSpPr>
            <p:nvPr userDrawn="1"/>
          </p:nvSpPr>
          <p:spPr bwMode="hidden">
            <a:xfrm>
              <a:off x="6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9" name="Rectangle 11"/>
            <p:cNvSpPr>
              <a:spLocks noChangeArrowheads="1"/>
            </p:cNvSpPr>
            <p:nvPr userDrawn="1"/>
          </p:nvSpPr>
          <p:spPr bwMode="hidden">
            <a:xfrm>
              <a:off x="7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0" name="Rectangle 12"/>
            <p:cNvSpPr>
              <a:spLocks noChangeArrowheads="1"/>
            </p:cNvSpPr>
            <p:nvPr userDrawn="1"/>
          </p:nvSpPr>
          <p:spPr bwMode="hidden">
            <a:xfrm>
              <a:off x="8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1" name="Rectangle 13"/>
            <p:cNvSpPr>
              <a:spLocks noChangeArrowheads="1"/>
            </p:cNvSpPr>
            <p:nvPr userDrawn="1"/>
          </p:nvSpPr>
          <p:spPr bwMode="hidden">
            <a:xfrm>
              <a:off x="9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2" name="Rectangle 14"/>
            <p:cNvSpPr>
              <a:spLocks noChangeArrowheads="1"/>
            </p:cNvSpPr>
            <p:nvPr userDrawn="1"/>
          </p:nvSpPr>
          <p:spPr bwMode="hidden">
            <a:xfrm>
              <a:off x="10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3" name="Rectangle 15"/>
            <p:cNvSpPr>
              <a:spLocks noChangeArrowheads="1"/>
            </p:cNvSpPr>
            <p:nvPr userDrawn="1"/>
          </p:nvSpPr>
          <p:spPr bwMode="hidden">
            <a:xfrm>
              <a:off x="11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4" name="Rectangle 16"/>
            <p:cNvSpPr>
              <a:spLocks noChangeArrowheads="1"/>
            </p:cNvSpPr>
            <p:nvPr userDrawn="1"/>
          </p:nvSpPr>
          <p:spPr bwMode="hidden">
            <a:xfrm>
              <a:off x="12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5" name="Rectangle 17"/>
            <p:cNvSpPr>
              <a:spLocks noChangeArrowheads="1"/>
            </p:cNvSpPr>
            <p:nvPr userDrawn="1"/>
          </p:nvSpPr>
          <p:spPr bwMode="hidden">
            <a:xfrm>
              <a:off x="13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6" name="Rectangle 18"/>
            <p:cNvSpPr>
              <a:spLocks noChangeArrowheads="1"/>
            </p:cNvSpPr>
            <p:nvPr userDrawn="1"/>
          </p:nvSpPr>
          <p:spPr bwMode="hidden">
            <a:xfrm>
              <a:off x="14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7" name="Rectangle 19"/>
            <p:cNvSpPr>
              <a:spLocks noChangeArrowheads="1"/>
            </p:cNvSpPr>
            <p:nvPr userDrawn="1"/>
          </p:nvSpPr>
          <p:spPr bwMode="hidden">
            <a:xfrm>
              <a:off x="15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8" name="Rectangle 20"/>
            <p:cNvSpPr>
              <a:spLocks noChangeArrowheads="1"/>
            </p:cNvSpPr>
            <p:nvPr userDrawn="1"/>
          </p:nvSpPr>
          <p:spPr bwMode="hidden">
            <a:xfrm>
              <a:off x="16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9" name="Rectangle 21"/>
            <p:cNvSpPr>
              <a:spLocks noChangeArrowheads="1"/>
            </p:cNvSpPr>
            <p:nvPr userDrawn="1"/>
          </p:nvSpPr>
          <p:spPr bwMode="hidden">
            <a:xfrm>
              <a:off x="17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0" name="Rectangle 22"/>
            <p:cNvSpPr>
              <a:spLocks noChangeArrowheads="1"/>
            </p:cNvSpPr>
            <p:nvPr userDrawn="1"/>
          </p:nvSpPr>
          <p:spPr bwMode="hidden">
            <a:xfrm>
              <a:off x="18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1" name="Rectangle 23"/>
            <p:cNvSpPr>
              <a:spLocks noChangeArrowheads="1"/>
            </p:cNvSpPr>
            <p:nvPr userDrawn="1"/>
          </p:nvSpPr>
          <p:spPr bwMode="hidden">
            <a:xfrm>
              <a:off x="19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2" name="Rectangle 24"/>
            <p:cNvSpPr>
              <a:spLocks noChangeArrowheads="1"/>
            </p:cNvSpPr>
            <p:nvPr userDrawn="1"/>
          </p:nvSpPr>
          <p:spPr bwMode="hidden">
            <a:xfrm>
              <a:off x="20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3" name="Rectangle 25"/>
            <p:cNvSpPr>
              <a:spLocks noChangeArrowheads="1"/>
            </p:cNvSpPr>
            <p:nvPr userDrawn="1"/>
          </p:nvSpPr>
          <p:spPr bwMode="hidden">
            <a:xfrm>
              <a:off x="21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4" name="Rectangle 26"/>
            <p:cNvSpPr>
              <a:spLocks noChangeArrowheads="1"/>
            </p:cNvSpPr>
            <p:nvPr userDrawn="1"/>
          </p:nvSpPr>
          <p:spPr bwMode="hidden">
            <a:xfrm>
              <a:off x="22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5" name="Rectangle 27"/>
            <p:cNvSpPr>
              <a:spLocks noChangeArrowheads="1"/>
            </p:cNvSpPr>
            <p:nvPr userDrawn="1"/>
          </p:nvSpPr>
          <p:spPr bwMode="hidden">
            <a:xfrm>
              <a:off x="23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6" name="Rectangle 28"/>
            <p:cNvSpPr>
              <a:spLocks noChangeArrowheads="1"/>
            </p:cNvSpPr>
            <p:nvPr userDrawn="1"/>
          </p:nvSpPr>
          <p:spPr bwMode="hidden">
            <a:xfrm>
              <a:off x="24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7" name="Rectangle 29"/>
            <p:cNvSpPr>
              <a:spLocks noChangeArrowheads="1"/>
            </p:cNvSpPr>
            <p:nvPr userDrawn="1"/>
          </p:nvSpPr>
          <p:spPr bwMode="hidden">
            <a:xfrm>
              <a:off x="24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8" name="Rectangle 30"/>
            <p:cNvSpPr>
              <a:spLocks noChangeArrowheads="1"/>
            </p:cNvSpPr>
            <p:nvPr userDrawn="1"/>
          </p:nvSpPr>
          <p:spPr bwMode="hidden">
            <a:xfrm>
              <a:off x="25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9" name="Rectangle 31"/>
            <p:cNvSpPr>
              <a:spLocks noChangeArrowheads="1"/>
            </p:cNvSpPr>
            <p:nvPr userDrawn="1"/>
          </p:nvSpPr>
          <p:spPr bwMode="hidden">
            <a:xfrm>
              <a:off x="26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0" name="Rectangle 32"/>
            <p:cNvSpPr>
              <a:spLocks noChangeArrowheads="1"/>
            </p:cNvSpPr>
            <p:nvPr userDrawn="1"/>
          </p:nvSpPr>
          <p:spPr bwMode="hidden">
            <a:xfrm>
              <a:off x="27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1" name="Rectangle 33"/>
            <p:cNvSpPr>
              <a:spLocks noChangeArrowheads="1"/>
            </p:cNvSpPr>
            <p:nvPr userDrawn="1"/>
          </p:nvSpPr>
          <p:spPr bwMode="hidden">
            <a:xfrm>
              <a:off x="28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2" name="Rectangle 34"/>
            <p:cNvSpPr>
              <a:spLocks noChangeArrowheads="1"/>
            </p:cNvSpPr>
            <p:nvPr userDrawn="1"/>
          </p:nvSpPr>
          <p:spPr bwMode="hidden">
            <a:xfrm>
              <a:off x="29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3" name="Rectangle 35"/>
            <p:cNvSpPr>
              <a:spLocks noChangeArrowheads="1"/>
            </p:cNvSpPr>
            <p:nvPr userDrawn="1"/>
          </p:nvSpPr>
          <p:spPr bwMode="hidden">
            <a:xfrm>
              <a:off x="30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4" name="Rectangle 36"/>
            <p:cNvSpPr>
              <a:spLocks noChangeArrowheads="1"/>
            </p:cNvSpPr>
            <p:nvPr userDrawn="1"/>
          </p:nvSpPr>
          <p:spPr bwMode="hidden">
            <a:xfrm>
              <a:off x="31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5" name="Rectangle 37"/>
            <p:cNvSpPr>
              <a:spLocks noChangeArrowheads="1"/>
            </p:cNvSpPr>
            <p:nvPr userDrawn="1"/>
          </p:nvSpPr>
          <p:spPr bwMode="hidden">
            <a:xfrm>
              <a:off x="32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6" name="Rectangle 38"/>
            <p:cNvSpPr>
              <a:spLocks noChangeArrowheads="1"/>
            </p:cNvSpPr>
            <p:nvPr userDrawn="1"/>
          </p:nvSpPr>
          <p:spPr bwMode="hidden">
            <a:xfrm>
              <a:off x="33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7" name="Rectangle 39"/>
            <p:cNvSpPr>
              <a:spLocks noChangeArrowheads="1"/>
            </p:cNvSpPr>
            <p:nvPr userDrawn="1"/>
          </p:nvSpPr>
          <p:spPr bwMode="hidden">
            <a:xfrm>
              <a:off x="34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8" name="Rectangle 40"/>
            <p:cNvSpPr>
              <a:spLocks noChangeArrowheads="1"/>
            </p:cNvSpPr>
            <p:nvPr userDrawn="1"/>
          </p:nvSpPr>
          <p:spPr bwMode="hidden">
            <a:xfrm>
              <a:off x="35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9" name="Rectangle 41"/>
            <p:cNvSpPr>
              <a:spLocks noChangeArrowheads="1"/>
            </p:cNvSpPr>
            <p:nvPr userDrawn="1"/>
          </p:nvSpPr>
          <p:spPr bwMode="hidden">
            <a:xfrm>
              <a:off x="36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0" name="Rectangle 42"/>
            <p:cNvSpPr>
              <a:spLocks noChangeArrowheads="1"/>
            </p:cNvSpPr>
            <p:nvPr userDrawn="1"/>
          </p:nvSpPr>
          <p:spPr bwMode="hidden">
            <a:xfrm>
              <a:off x="37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1" name="Rectangle 43"/>
            <p:cNvSpPr>
              <a:spLocks noChangeArrowheads="1"/>
            </p:cNvSpPr>
            <p:nvPr userDrawn="1"/>
          </p:nvSpPr>
          <p:spPr bwMode="hidden">
            <a:xfrm>
              <a:off x="38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2" name="Rectangle 44"/>
            <p:cNvSpPr>
              <a:spLocks noChangeArrowheads="1"/>
            </p:cNvSpPr>
            <p:nvPr userDrawn="1"/>
          </p:nvSpPr>
          <p:spPr bwMode="hidden">
            <a:xfrm>
              <a:off x="39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3" name="Rectangle 45"/>
            <p:cNvSpPr>
              <a:spLocks noChangeArrowheads="1"/>
            </p:cNvSpPr>
            <p:nvPr userDrawn="1"/>
          </p:nvSpPr>
          <p:spPr bwMode="hidden">
            <a:xfrm>
              <a:off x="40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4" name="Rectangle 46"/>
            <p:cNvSpPr>
              <a:spLocks noChangeArrowheads="1"/>
            </p:cNvSpPr>
            <p:nvPr userDrawn="1"/>
          </p:nvSpPr>
          <p:spPr bwMode="hidden">
            <a:xfrm>
              <a:off x="41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5" name="Rectangle 47"/>
            <p:cNvSpPr>
              <a:spLocks noChangeArrowheads="1"/>
            </p:cNvSpPr>
            <p:nvPr userDrawn="1"/>
          </p:nvSpPr>
          <p:spPr bwMode="hidden">
            <a:xfrm>
              <a:off x="42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6" name="Rectangle 48"/>
            <p:cNvSpPr>
              <a:spLocks noChangeArrowheads="1"/>
            </p:cNvSpPr>
            <p:nvPr userDrawn="1"/>
          </p:nvSpPr>
          <p:spPr bwMode="hidden">
            <a:xfrm>
              <a:off x="43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7" name="Rectangle 49"/>
            <p:cNvSpPr>
              <a:spLocks noChangeArrowheads="1"/>
            </p:cNvSpPr>
            <p:nvPr userDrawn="1"/>
          </p:nvSpPr>
          <p:spPr bwMode="hidden">
            <a:xfrm>
              <a:off x="44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8" name="Rectangle 50"/>
            <p:cNvSpPr>
              <a:spLocks noChangeArrowheads="1"/>
            </p:cNvSpPr>
            <p:nvPr userDrawn="1"/>
          </p:nvSpPr>
          <p:spPr bwMode="hidden">
            <a:xfrm>
              <a:off x="45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9" name="Rectangle 51"/>
            <p:cNvSpPr>
              <a:spLocks noChangeArrowheads="1"/>
            </p:cNvSpPr>
            <p:nvPr userDrawn="1"/>
          </p:nvSpPr>
          <p:spPr bwMode="hidden">
            <a:xfrm>
              <a:off x="46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0" name="Rectangle 52"/>
            <p:cNvSpPr>
              <a:spLocks noChangeArrowheads="1"/>
            </p:cNvSpPr>
            <p:nvPr userDrawn="1"/>
          </p:nvSpPr>
          <p:spPr bwMode="hidden">
            <a:xfrm>
              <a:off x="47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1" name="Rectangle 53"/>
            <p:cNvSpPr>
              <a:spLocks noChangeArrowheads="1"/>
            </p:cNvSpPr>
            <p:nvPr userDrawn="1"/>
          </p:nvSpPr>
          <p:spPr bwMode="hidden">
            <a:xfrm>
              <a:off x="48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2" name="Rectangle 54"/>
            <p:cNvSpPr>
              <a:spLocks noChangeArrowheads="1"/>
            </p:cNvSpPr>
            <p:nvPr userDrawn="1"/>
          </p:nvSpPr>
          <p:spPr bwMode="hidden">
            <a:xfrm>
              <a:off x="48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3" name="Rectangle 55"/>
            <p:cNvSpPr>
              <a:spLocks noChangeArrowheads="1"/>
            </p:cNvSpPr>
            <p:nvPr userDrawn="1"/>
          </p:nvSpPr>
          <p:spPr bwMode="hidden">
            <a:xfrm>
              <a:off x="49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4" name="Rectangle 56"/>
            <p:cNvSpPr>
              <a:spLocks noChangeArrowheads="1"/>
            </p:cNvSpPr>
            <p:nvPr userDrawn="1"/>
          </p:nvSpPr>
          <p:spPr bwMode="hidden">
            <a:xfrm>
              <a:off x="50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5" name="Rectangle 57"/>
            <p:cNvSpPr>
              <a:spLocks noChangeArrowheads="1"/>
            </p:cNvSpPr>
            <p:nvPr userDrawn="1"/>
          </p:nvSpPr>
          <p:spPr bwMode="hidden">
            <a:xfrm>
              <a:off x="51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6" name="Rectangle 58"/>
            <p:cNvSpPr>
              <a:spLocks noChangeArrowheads="1"/>
            </p:cNvSpPr>
            <p:nvPr userDrawn="1"/>
          </p:nvSpPr>
          <p:spPr bwMode="hidden">
            <a:xfrm>
              <a:off x="52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7" name="Rectangle 59"/>
            <p:cNvSpPr>
              <a:spLocks noChangeArrowheads="1"/>
            </p:cNvSpPr>
            <p:nvPr userDrawn="1"/>
          </p:nvSpPr>
          <p:spPr bwMode="hidden">
            <a:xfrm>
              <a:off x="53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8" name="Rectangle 60"/>
            <p:cNvSpPr>
              <a:spLocks noChangeArrowheads="1"/>
            </p:cNvSpPr>
            <p:nvPr userDrawn="1"/>
          </p:nvSpPr>
          <p:spPr bwMode="hidden">
            <a:xfrm>
              <a:off x="54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9" name="Rectangle 61"/>
            <p:cNvSpPr>
              <a:spLocks noChangeArrowheads="1"/>
            </p:cNvSpPr>
            <p:nvPr userDrawn="1"/>
          </p:nvSpPr>
          <p:spPr bwMode="hidden">
            <a:xfrm>
              <a:off x="55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0" name="Rectangle 62"/>
            <p:cNvSpPr>
              <a:spLocks noChangeArrowheads="1"/>
            </p:cNvSpPr>
            <p:nvPr userDrawn="1"/>
          </p:nvSpPr>
          <p:spPr bwMode="hidden">
            <a:xfrm>
              <a:off x="56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1" name="Rectangle 63"/>
            <p:cNvSpPr>
              <a:spLocks noChangeArrowheads="1"/>
            </p:cNvSpPr>
            <p:nvPr userDrawn="1"/>
          </p:nvSpPr>
          <p:spPr bwMode="hidden">
            <a:xfrm>
              <a:off x="431"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7712" name="Rectangle 64"/>
            <p:cNvSpPr>
              <a:spLocks noChangeArrowheads="1"/>
            </p:cNvSpPr>
            <p:nvPr userDrawn="1"/>
          </p:nvSpPr>
          <p:spPr bwMode="blackGray">
            <a:xfrm>
              <a:off x="0" y="1081"/>
              <a:ext cx="4378" cy="47"/>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7713" name="Rectangle 65"/>
          <p:cNvSpPr>
            <a:spLocks noGrp="1" noChangeArrowheads="1"/>
          </p:cNvSpPr>
          <p:nvPr>
            <p:ph type="title"/>
          </p:nvPr>
        </p:nvSpPr>
        <p:spPr bwMode="auto">
          <a:xfrm>
            <a:off x="871538" y="192088"/>
            <a:ext cx="8162925" cy="14319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US"/>
              <a:t>Click to edit Master title style</a:t>
            </a:r>
          </a:p>
        </p:txBody>
      </p:sp>
      <p:sp>
        <p:nvSpPr>
          <p:cNvPr id="27714" name="Rectangle 66"/>
          <p:cNvSpPr>
            <a:spLocks noGrp="1" noChangeArrowheads="1"/>
          </p:cNvSpPr>
          <p:nvPr>
            <p:ph type="body" idx="1"/>
          </p:nvPr>
        </p:nvSpPr>
        <p:spPr bwMode="auto">
          <a:xfrm>
            <a:off x="912813" y="1905000"/>
            <a:ext cx="8110537"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715" name="Rectangle 67"/>
          <p:cNvSpPr>
            <a:spLocks noGrp="1" noChangeArrowheads="1"/>
          </p:cNvSpPr>
          <p:nvPr>
            <p:ph type="dt" sz="half" idx="2"/>
          </p:nvPr>
        </p:nvSpPr>
        <p:spPr bwMode="auto">
          <a:xfrm>
            <a:off x="11525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27716" name="Rectangle 68"/>
          <p:cNvSpPr>
            <a:spLocks noGrp="1" noChangeArrowheads="1"/>
          </p:cNvSpPr>
          <p:nvPr>
            <p:ph type="ftr" sz="quarter" idx="3"/>
          </p:nvPr>
        </p:nvSpPr>
        <p:spPr bwMode="auto">
          <a:xfrm>
            <a:off x="3590925" y="6286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27717" name="Rectangle 69"/>
          <p:cNvSpPr>
            <a:spLocks noGrp="1" noChangeArrowheads="1"/>
          </p:cNvSpPr>
          <p:nvPr>
            <p:ph type="sldNum" sz="quarter" idx="4"/>
          </p:nvPr>
        </p:nvSpPr>
        <p:spPr bwMode="auto">
          <a:xfrm>
            <a:off x="70199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F176D2AD-A657-4171-B110-7C0D97A9E06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Verdana" pitchFamily="34" charset="0"/>
        </a:defRPr>
      </a:lvl2pPr>
      <a:lvl3pPr algn="l" rtl="0" fontAlgn="base">
        <a:spcBef>
          <a:spcPct val="0"/>
        </a:spcBef>
        <a:spcAft>
          <a:spcPct val="0"/>
        </a:spcAft>
        <a:defRPr sz="4400">
          <a:solidFill>
            <a:schemeClr val="tx2"/>
          </a:solidFill>
          <a:latin typeface="Verdana" pitchFamily="34" charset="0"/>
        </a:defRPr>
      </a:lvl3pPr>
      <a:lvl4pPr algn="l" rtl="0" fontAlgn="base">
        <a:spcBef>
          <a:spcPct val="0"/>
        </a:spcBef>
        <a:spcAft>
          <a:spcPct val="0"/>
        </a:spcAft>
        <a:defRPr sz="4400">
          <a:solidFill>
            <a:schemeClr val="tx2"/>
          </a:solidFill>
          <a:latin typeface="Verdana" pitchFamily="34" charset="0"/>
        </a:defRPr>
      </a:lvl4pPr>
      <a:lvl5pPr algn="l" rtl="0" fontAlgn="base">
        <a:spcBef>
          <a:spcPct val="0"/>
        </a:spcBef>
        <a:spcAft>
          <a:spcPct val="0"/>
        </a:spcAft>
        <a:defRPr sz="4400">
          <a:solidFill>
            <a:schemeClr val="tx2"/>
          </a:solidFill>
          <a:latin typeface="Verdana" pitchFamily="34" charset="0"/>
        </a:defRPr>
      </a:lvl5pPr>
      <a:lvl6pPr marL="457200" algn="l" rtl="0" fontAlgn="base">
        <a:spcBef>
          <a:spcPct val="0"/>
        </a:spcBef>
        <a:spcAft>
          <a:spcPct val="0"/>
        </a:spcAft>
        <a:defRPr sz="4400">
          <a:solidFill>
            <a:schemeClr val="tx2"/>
          </a:solidFill>
          <a:latin typeface="Verdana" pitchFamily="34" charset="0"/>
        </a:defRPr>
      </a:lvl6pPr>
      <a:lvl7pPr marL="914400" algn="l" rtl="0" fontAlgn="base">
        <a:spcBef>
          <a:spcPct val="0"/>
        </a:spcBef>
        <a:spcAft>
          <a:spcPct val="0"/>
        </a:spcAft>
        <a:defRPr sz="4400">
          <a:solidFill>
            <a:schemeClr val="tx2"/>
          </a:solidFill>
          <a:latin typeface="Verdana" pitchFamily="34" charset="0"/>
        </a:defRPr>
      </a:lvl7pPr>
      <a:lvl8pPr marL="1371600" algn="l" rtl="0" fontAlgn="base">
        <a:spcBef>
          <a:spcPct val="0"/>
        </a:spcBef>
        <a:spcAft>
          <a:spcPct val="0"/>
        </a:spcAft>
        <a:defRPr sz="4400">
          <a:solidFill>
            <a:schemeClr val="tx2"/>
          </a:solidFill>
          <a:latin typeface="Verdana" pitchFamily="34" charset="0"/>
        </a:defRPr>
      </a:lvl8pPr>
      <a:lvl9pPr marL="1828800" algn="l" rtl="0" fontAlgn="base">
        <a:spcBef>
          <a:spcPct val="0"/>
        </a:spcBef>
        <a:spcAft>
          <a:spcPct val="0"/>
        </a:spcAft>
        <a:defRPr sz="4400">
          <a:solidFill>
            <a:schemeClr val="tx2"/>
          </a:solidFill>
          <a:latin typeface="Verdana" pitchFamily="34" charset="0"/>
        </a:defRPr>
      </a:lvl9pPr>
    </p:titleStyle>
    <p:bodyStyle>
      <a:lvl1pPr marL="342900" indent="-342900" algn="l" rtl="0" fontAlgn="base">
        <a:spcBef>
          <a:spcPct val="20000"/>
        </a:spcBef>
        <a:spcAft>
          <a:spcPct val="0"/>
        </a:spcAft>
        <a:buClr>
          <a:schemeClr val="folHlink"/>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folHlink"/>
        </a:buClr>
        <a:buSzPct val="70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lr>
          <a:schemeClr val="hlink"/>
        </a:buClr>
        <a:buChar char="•"/>
        <a:defRPr sz="2000">
          <a:solidFill>
            <a:schemeClr val="tx1"/>
          </a:solidFill>
          <a:latin typeface="+mn-lt"/>
        </a:defRPr>
      </a:lvl4pPr>
      <a:lvl5pPr marL="2057400" indent="-228600" algn="l" rtl="0" fontAlgn="base">
        <a:spcBef>
          <a:spcPct val="20000"/>
        </a:spcBef>
        <a:spcAft>
          <a:spcPct val="0"/>
        </a:spcAft>
        <a:buClr>
          <a:schemeClr val="tx1"/>
        </a:buClr>
        <a:buSzPct val="85000"/>
        <a:buChar char="•"/>
        <a:defRPr sz="2000">
          <a:solidFill>
            <a:schemeClr val="tx1"/>
          </a:solidFill>
          <a:latin typeface="+mn-lt"/>
        </a:defRPr>
      </a:lvl5pPr>
      <a:lvl6pPr marL="2514600" indent="-228600" algn="l" rtl="0" fontAlgn="base">
        <a:spcBef>
          <a:spcPct val="20000"/>
        </a:spcBef>
        <a:spcAft>
          <a:spcPct val="0"/>
        </a:spcAft>
        <a:buClr>
          <a:schemeClr val="tx1"/>
        </a:buClr>
        <a:buSzPct val="85000"/>
        <a:buChar char="•"/>
        <a:defRPr sz="2000">
          <a:solidFill>
            <a:schemeClr val="tx1"/>
          </a:solidFill>
          <a:latin typeface="+mn-lt"/>
        </a:defRPr>
      </a:lvl6pPr>
      <a:lvl7pPr marL="2971800" indent="-228600" algn="l" rtl="0" fontAlgn="base">
        <a:spcBef>
          <a:spcPct val="20000"/>
        </a:spcBef>
        <a:spcAft>
          <a:spcPct val="0"/>
        </a:spcAft>
        <a:buClr>
          <a:schemeClr val="tx1"/>
        </a:buClr>
        <a:buSzPct val="85000"/>
        <a:buChar char="•"/>
        <a:defRPr sz="2000">
          <a:solidFill>
            <a:schemeClr val="tx1"/>
          </a:solidFill>
          <a:latin typeface="+mn-lt"/>
        </a:defRPr>
      </a:lvl7pPr>
      <a:lvl8pPr marL="3429000" indent="-228600" algn="l" rtl="0" fontAlgn="base">
        <a:spcBef>
          <a:spcPct val="20000"/>
        </a:spcBef>
        <a:spcAft>
          <a:spcPct val="0"/>
        </a:spcAft>
        <a:buClr>
          <a:schemeClr val="tx1"/>
        </a:buClr>
        <a:buSzPct val="85000"/>
        <a:buChar char="•"/>
        <a:defRPr sz="2000">
          <a:solidFill>
            <a:schemeClr val="tx1"/>
          </a:solidFill>
          <a:latin typeface="+mn-lt"/>
        </a:defRPr>
      </a:lvl8pPr>
      <a:lvl9pPr marL="3886200" indent="-228600" algn="l" rtl="0" fontAlgn="base">
        <a:spcBef>
          <a:spcPct val="20000"/>
        </a:spcBef>
        <a:spcAft>
          <a:spcPct val="0"/>
        </a:spcAft>
        <a:buClr>
          <a:schemeClr val="tx1"/>
        </a:buClr>
        <a:buSzPct val="8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1760518"/>
            <a:ext cx="7162800" cy="3970318"/>
          </a:xfrm>
        </p:spPr>
        <p:txBody>
          <a:bodyPr/>
          <a:lstStyle/>
          <a:p>
            <a:pPr algn="ct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r>
              <a:rPr lang="en-US" sz="3600" dirty="0">
                <a:latin typeface="Times New Roman" pitchFamily="18" charset="0"/>
              </a:rPr>
              <a:t>PROBABILITY AND STATISTICS FOR ENGINEERS - I</a:t>
            </a:r>
          </a:p>
        </p:txBody>
      </p:sp>
      <p:sp>
        <p:nvSpPr>
          <p:cNvPr id="2051" name="Rectangle 3"/>
          <p:cNvSpPr>
            <a:spLocks noGrp="1" noChangeArrowheads="1"/>
          </p:cNvSpPr>
          <p:nvPr>
            <p:ph type="subTitle" idx="1"/>
          </p:nvPr>
        </p:nvSpPr>
        <p:spPr>
          <a:xfrm>
            <a:off x="1295400" y="3276600"/>
            <a:ext cx="6400800" cy="1752600"/>
          </a:xfrm>
        </p:spPr>
        <p:txBody>
          <a:bodyPr/>
          <a:lstStyle/>
          <a:p>
            <a:pPr algn="ctr"/>
            <a:r>
              <a:rPr lang="en-US" dirty="0">
                <a:latin typeface="Times New Roman" pitchFamily="18" charset="0"/>
              </a:rPr>
              <a:t>Chapter 4</a:t>
            </a:r>
          </a:p>
          <a:p>
            <a:pPr algn="ctr"/>
            <a:r>
              <a:rPr lang="en-US" dirty="0">
                <a:latin typeface="Times New Roman" pitchFamily="18" charset="0"/>
                <a:cs typeface="Times New Roman" pitchFamily="18" charset="0"/>
              </a:rPr>
              <a:t>PROBABILITY DISTRIBUTIONS</a:t>
            </a:r>
          </a:p>
        </p:txBody>
      </p:sp>
    </p:spTree>
    <p:extLst>
      <p:ext uri="{BB962C8B-B14F-4D97-AF65-F5344CB8AC3E}">
        <p14:creationId xmlns:p14="http://schemas.microsoft.com/office/powerpoint/2010/main" val="17271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2</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6147" name="Rectangle 3"/>
          <p:cNvSpPr>
            <a:spLocks noGrp="1" noChangeArrowheads="1"/>
          </p:cNvSpPr>
          <p:nvPr>
            <p:ph type="body" idx="1"/>
          </p:nvPr>
        </p:nvSpPr>
        <p:spPr>
          <a:xfrm>
            <a:off x="912813" y="1905000"/>
            <a:ext cx="8110537" cy="4800600"/>
          </a:xfrm>
        </p:spPr>
        <p:txBody>
          <a:bodyPr/>
          <a:lstStyle/>
          <a:p>
            <a:pPr>
              <a:buFont typeface="Wingdings" pitchFamily="2" charset="2"/>
              <a:buNone/>
            </a:pPr>
            <a:r>
              <a:rPr lang="en-US" sz="3600" dirty="0">
                <a:latin typeface="Times New Roman" pitchFamily="18" charset="0"/>
              </a:rPr>
              <a:t>4.1 Random Variables</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895600"/>
            <a:ext cx="7467600" cy="1696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321698"/>
            <a:ext cx="7424057" cy="211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3</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6147" name="Rectangle 3"/>
          <p:cNvSpPr>
            <a:spLocks noGrp="1" noChangeArrowheads="1"/>
          </p:cNvSpPr>
          <p:nvPr>
            <p:ph type="body" idx="1"/>
          </p:nvPr>
        </p:nvSpPr>
        <p:spPr>
          <a:xfrm>
            <a:off x="1066800" y="1905000"/>
            <a:ext cx="7162800" cy="4572000"/>
          </a:xfrm>
        </p:spPr>
        <p:txBody>
          <a:bodyPr/>
          <a:lstStyle/>
          <a:p>
            <a:pPr>
              <a:buFont typeface="Wingdings" pitchFamily="2" charset="2"/>
              <a:buNone/>
            </a:pPr>
            <a:endParaRPr lang="en-US" sz="3600" dirty="0">
              <a:latin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060" y="1828800"/>
            <a:ext cx="6902009" cy="4932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4393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4</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1"/>
              </p:nvPr>
            </p:nvSpPr>
            <p:spPr>
              <a:xfrm>
                <a:off x="1066800" y="1905000"/>
                <a:ext cx="7162800" cy="4572000"/>
              </a:xfrm>
            </p:spPr>
            <p:txBody>
              <a:bodyPr/>
              <a:lstStyle/>
              <a:p>
                <a:pPr>
                  <a:buFont typeface="Wingdings" pitchFamily="2" charset="2"/>
                  <a:buNone/>
                </a:pPr>
                <a:r>
                  <a:rPr lang="en-US" sz="2800" dirty="0">
                    <a:latin typeface="Times New Roman" pitchFamily="18" charset="0"/>
                  </a:rPr>
                  <a:t>Probability Distributions</a:t>
                </a:r>
              </a:p>
              <a:p>
                <a:pPr>
                  <a:buFont typeface="Wingdings" pitchFamily="2" charset="2"/>
                  <a:buNone/>
                </a:pPr>
                <a:r>
                  <a:rPr lang="en-US" sz="2800" dirty="0">
                    <a:latin typeface="Times New Roman" pitchFamily="18" charset="0"/>
                  </a:rPr>
                  <a:t>	</a:t>
                </a:r>
                <a:r>
                  <a:rPr lang="en-US" sz="2400" dirty="0">
                    <a:latin typeface="Times New Roman" pitchFamily="18" charset="0"/>
                  </a:rPr>
                  <a:t>The probability distribution of a discrete random variable X is a list of the possible values of X together with their probabilities.  Also called probability mass function.</a:t>
                </a:r>
              </a:p>
              <a:p>
                <a:pPr>
                  <a:buFont typeface="Wingdings" pitchFamily="2" charset="2"/>
                  <a:buNone/>
                </a:pPr>
                <a:r>
                  <a:rPr lang="en-US" sz="2400" dirty="0">
                    <a:latin typeface="Times New Roman" pitchFamily="18" charset="0"/>
                  </a:rPr>
                  <a:t>		f(x) = P[X = x]</a:t>
                </a:r>
              </a:p>
              <a:p>
                <a:pPr>
                  <a:buFont typeface="Wingdings" pitchFamily="2" charset="2"/>
                  <a:buNone/>
                </a:pPr>
                <a:r>
                  <a:rPr lang="en-US" sz="2400" dirty="0">
                    <a:latin typeface="Times New Roman" pitchFamily="18" charset="0"/>
                  </a:rPr>
                  <a:t>	The probability distribution always satisfies the conditions</a:t>
                </a:r>
              </a:p>
              <a:p>
                <a:pPr>
                  <a:buFont typeface="Wingdings" pitchFamily="2" charset="2"/>
                  <a:buNone/>
                </a:pPr>
                <a:r>
                  <a:rPr lang="en-US" sz="2400" dirty="0">
                    <a:latin typeface="Times New Roman" pitchFamily="18" charset="0"/>
                  </a:rPr>
                  <a:t>		f(x) ≥ 0 and </a:t>
                </a:r>
                <a14:m>
                  <m:oMath xmlns:m="http://schemas.openxmlformats.org/officeDocument/2006/math">
                    <m:nary>
                      <m:naryPr>
                        <m:chr m:val="∑"/>
                        <m:supHide m:val="on"/>
                        <m:ctrlPr>
                          <a:rPr lang="en-US" sz="2400" i="1" smtClean="0">
                            <a:latin typeface="Cambria Math" panose="02040503050406030204" pitchFamily="18" charset="0"/>
                          </a:rPr>
                        </m:ctrlPr>
                      </m:naryPr>
                      <m:sub>
                        <m:r>
                          <m:rPr>
                            <m:brk m:alnAt="7"/>
                          </m:rPr>
                          <a:rPr lang="en-US" sz="2400" b="0" i="1" smtClean="0">
                            <a:latin typeface="Cambria Math"/>
                          </a:rPr>
                          <m:t>𝑎</m:t>
                        </m:r>
                        <m:r>
                          <a:rPr lang="en-US" sz="2400" b="0" i="1" smtClean="0">
                            <a:latin typeface="Cambria Math"/>
                          </a:rPr>
                          <m:t>𝑙𝑙</m:t>
                        </m:r>
                        <m:r>
                          <a:rPr lang="en-US" sz="2400" b="0" i="1" smtClean="0">
                            <a:latin typeface="Cambria Math"/>
                          </a:rPr>
                          <m:t> </m:t>
                        </m:r>
                        <m:r>
                          <a:rPr lang="en-US" sz="2400" b="0" i="1" smtClean="0">
                            <a:latin typeface="Cambria Math"/>
                          </a:rPr>
                          <m:t>𝑥</m:t>
                        </m:r>
                      </m:sub>
                      <m:sup/>
                      <m:e>
                        <m:r>
                          <a:rPr lang="en-US" sz="2400" b="0" i="1" smtClean="0">
                            <a:latin typeface="Cambria Math"/>
                          </a:rPr>
                          <m:t>𝑓</m:t>
                        </m:r>
                        <m:d>
                          <m:dPr>
                            <m:ctrlPr>
                              <a:rPr lang="en-US" sz="2400" b="0" i="1" smtClean="0">
                                <a:latin typeface="Cambria Math" panose="02040503050406030204" pitchFamily="18" charset="0"/>
                              </a:rPr>
                            </m:ctrlPr>
                          </m:dPr>
                          <m:e>
                            <m:r>
                              <a:rPr lang="en-US" sz="2400" b="0" i="1" smtClean="0">
                                <a:latin typeface="Cambria Math"/>
                              </a:rPr>
                              <m:t>𝑥</m:t>
                            </m:r>
                          </m:e>
                        </m:d>
                        <m:r>
                          <a:rPr lang="en-US" sz="2400" b="0" i="1" smtClean="0">
                            <a:latin typeface="Cambria Math"/>
                          </a:rPr>
                          <m:t>=1</m:t>
                        </m:r>
                      </m:e>
                    </m:nary>
                  </m:oMath>
                </a14:m>
                <a:endParaRPr lang="en-US" sz="2400" dirty="0">
                  <a:latin typeface="Times New Roman" pitchFamily="18" charset="0"/>
                </a:endParaRPr>
              </a:p>
              <a:p>
                <a:pPr>
                  <a:buFont typeface="Wingdings" pitchFamily="2" charset="2"/>
                  <a:buNone/>
                </a:pPr>
                <a:r>
                  <a:rPr lang="en-US" sz="2400" dirty="0">
                    <a:latin typeface="Times New Roman" pitchFamily="18" charset="0"/>
                  </a:rPr>
                  <a:t>	Examples: Checking for non-negativity and total probability equals one, on page 83.</a:t>
                </a:r>
              </a:p>
            </p:txBody>
          </p:sp>
        </mc:Choice>
        <mc:Fallback xmlns="">
          <p:sp>
            <p:nvSpPr>
              <p:cNvPr id="6147" name="Rectangle 3"/>
              <p:cNvSpPr>
                <a:spLocks noGrp="1" noRot="1" noChangeAspect="1" noMove="1" noResize="1" noEditPoints="1" noAdjustHandles="1" noChangeArrowheads="1" noChangeShapeType="1" noTextEdit="1"/>
              </p:cNvSpPr>
              <p:nvPr>
                <p:ph type="body" idx="1"/>
              </p:nvPr>
            </p:nvSpPr>
            <p:spPr>
              <a:xfrm>
                <a:off x="1066800" y="1905000"/>
                <a:ext cx="7162800" cy="4572000"/>
              </a:xfrm>
              <a:blipFill rotWithShape="1">
                <a:blip r:embed="rId2"/>
                <a:stretch>
                  <a:fillRect l="-1702" t="-1333" r="-2128" b="-3867"/>
                </a:stretch>
              </a:blipFill>
            </p:spPr>
            <p:txBody>
              <a:bodyPr/>
              <a:lstStyle/>
              <a:p>
                <a:r>
                  <a:rPr lang="en-US">
                    <a:noFill/>
                  </a:rPr>
                  <a:t> </a:t>
                </a:r>
              </a:p>
            </p:txBody>
          </p:sp>
        </mc:Fallback>
      </mc:AlternateContent>
    </p:spTree>
    <p:extLst>
      <p:ext uri="{BB962C8B-B14F-4D97-AF65-F5344CB8AC3E}">
        <p14:creationId xmlns:p14="http://schemas.microsoft.com/office/powerpoint/2010/main" val="1586424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5</a:t>
            </a:fld>
            <a:endParaRPr lang="en-US"/>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6147" name="Rectangle 3"/>
          <p:cNvSpPr>
            <a:spLocks noGrp="1" noChangeArrowheads="1"/>
          </p:cNvSpPr>
          <p:nvPr>
            <p:ph type="body" idx="1"/>
          </p:nvPr>
        </p:nvSpPr>
        <p:spPr>
          <a:xfrm>
            <a:off x="1066800" y="1905000"/>
            <a:ext cx="7162800" cy="4572000"/>
          </a:xfrm>
        </p:spPr>
        <p:txBody>
          <a:bodyPr/>
          <a:lstStyle/>
          <a:p>
            <a:pPr>
              <a:buFont typeface="Wingdings" pitchFamily="2" charset="2"/>
              <a:buNone/>
            </a:pPr>
            <a:r>
              <a:rPr lang="en-US" sz="2800" dirty="0">
                <a:latin typeface="Times New Roman" pitchFamily="18" charset="0"/>
              </a:rPr>
              <a:t>Cumulative Distribution Functions</a:t>
            </a:r>
          </a:p>
          <a:p>
            <a:pPr>
              <a:buFont typeface="Wingdings" pitchFamily="2" charset="2"/>
              <a:buNone/>
            </a:pPr>
            <a:r>
              <a:rPr lang="en-US" sz="2800" dirty="0">
                <a:latin typeface="Times New Roman" pitchFamily="18" charset="0"/>
              </a:rPr>
              <a:t>	</a:t>
            </a:r>
            <a:endParaRPr lang="en-US" sz="2400" dirty="0">
              <a:latin typeface="Times New Roman" pitchFamily="18"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923903"/>
            <a:ext cx="6557962" cy="1492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5666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6</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7171" name="Rectangle 3"/>
          <p:cNvSpPr>
            <a:spLocks noGrp="1" noChangeArrowheads="1"/>
          </p:cNvSpPr>
          <p:nvPr>
            <p:ph type="body" idx="1"/>
          </p:nvPr>
        </p:nvSpPr>
        <p:spPr>
          <a:xfrm>
            <a:off x="912813" y="1905000"/>
            <a:ext cx="7392987" cy="4495800"/>
          </a:xfrm>
        </p:spPr>
        <p:txBody>
          <a:bodyPr/>
          <a:lstStyle/>
          <a:p>
            <a:pPr marL="609600" indent="-609600">
              <a:lnSpc>
                <a:spcPct val="90000"/>
              </a:lnSpc>
              <a:buFont typeface="Wingdings" pitchFamily="2" charset="2"/>
              <a:buNone/>
            </a:pPr>
            <a:r>
              <a:rPr lang="en-US" sz="3600" dirty="0">
                <a:latin typeface="Times New Roman" pitchFamily="18" charset="0"/>
              </a:rPr>
              <a:t>4.2 Binomial Distribution</a:t>
            </a:r>
          </a:p>
          <a:p>
            <a:pPr marL="609600" indent="-609600">
              <a:lnSpc>
                <a:spcPct val="90000"/>
              </a:lnSpc>
              <a:buFont typeface="Wingdings" pitchFamily="2" charset="2"/>
              <a:buNone/>
            </a:pPr>
            <a:r>
              <a:rPr lang="en-US" sz="3600" dirty="0">
                <a:latin typeface="Times New Roman" pitchFamily="18" charset="0"/>
              </a:rPr>
              <a:t>	</a:t>
            </a:r>
            <a:r>
              <a:rPr lang="en-US" sz="2800" dirty="0">
                <a:latin typeface="Times New Roman" pitchFamily="18" charset="0"/>
              </a:rPr>
              <a:t>Bernoulli’s trials.  The assumptions are:</a:t>
            </a:r>
          </a:p>
          <a:p>
            <a:pPr marL="1314450" lvl="2" indent="-514350">
              <a:lnSpc>
                <a:spcPct val="90000"/>
              </a:lnSpc>
              <a:buFont typeface="+mj-lt"/>
              <a:buAutoNum type="arabicPeriod"/>
            </a:pPr>
            <a:r>
              <a:rPr lang="en-US" sz="2000" dirty="0">
                <a:latin typeface="Times New Roman" pitchFamily="18" charset="0"/>
              </a:rPr>
              <a:t>There are only two possible outcomes for each trial (arbitrarily called “success” and “failure,” without inferring that a success is necessarily desirable).</a:t>
            </a:r>
          </a:p>
          <a:p>
            <a:pPr marL="1314450" lvl="2" indent="-514350">
              <a:lnSpc>
                <a:spcPct val="90000"/>
              </a:lnSpc>
              <a:buFont typeface="+mj-lt"/>
              <a:buAutoNum type="arabicPeriod"/>
            </a:pPr>
            <a:r>
              <a:rPr lang="en-US" sz="2000" dirty="0">
                <a:latin typeface="Times New Roman" pitchFamily="18" charset="0"/>
              </a:rPr>
              <a:t>The probability of success is the same for each trial</a:t>
            </a:r>
          </a:p>
          <a:p>
            <a:pPr marL="1314450" lvl="2" indent="-514350">
              <a:lnSpc>
                <a:spcPct val="90000"/>
              </a:lnSpc>
              <a:buFont typeface="+mj-lt"/>
              <a:buAutoNum type="arabicPeriod"/>
            </a:pPr>
            <a:r>
              <a:rPr lang="en-US" sz="2000" dirty="0">
                <a:latin typeface="Times New Roman" pitchFamily="18" charset="0"/>
              </a:rPr>
              <a:t>The outcomes from each trial are independent</a:t>
            </a:r>
          </a:p>
          <a:p>
            <a:pPr marL="1314450" lvl="2" indent="-514350">
              <a:lnSpc>
                <a:spcPct val="90000"/>
              </a:lnSpc>
              <a:buFont typeface="+mj-lt"/>
              <a:buAutoNum type="arabicPeriod"/>
            </a:pPr>
            <a:r>
              <a:rPr lang="en-US" sz="2000" dirty="0">
                <a:latin typeface="Times New Roman" pitchFamily="18" charset="0"/>
              </a:rPr>
              <a:t>There are a fixed number </a:t>
            </a:r>
            <a:r>
              <a:rPr lang="en-US" sz="2000" i="1" dirty="0">
                <a:latin typeface="Times New Roman" pitchFamily="18" charset="0"/>
              </a:rPr>
              <a:t>n</a:t>
            </a:r>
            <a:r>
              <a:rPr lang="en-US" sz="2000" dirty="0">
                <a:latin typeface="Times New Roman" pitchFamily="18" charset="0"/>
              </a:rPr>
              <a:t> of Bernoulli trials conducted</a:t>
            </a:r>
          </a:p>
          <a:p>
            <a:pPr marL="609600" indent="-609600">
              <a:lnSpc>
                <a:spcPct val="90000"/>
              </a:lnSpc>
              <a:buFont typeface="Wingdings" pitchFamily="2" charset="2"/>
              <a:buNone/>
            </a:pPr>
            <a:r>
              <a:rPr lang="en-US" sz="3600" dirty="0">
                <a:latin typeface="Times New Roman" pitchFamily="18" charset="0"/>
              </a:rPr>
              <a:t>	</a:t>
            </a:r>
            <a:r>
              <a:rPr lang="en-US" sz="2400" dirty="0">
                <a:latin typeface="Times New Roman" pitchFamily="18" charset="0"/>
              </a:rPr>
              <a:t>Examples: Checking the adequacy of the Bernoulli trials assumptions, and Binomial probability distribution n = 3, page 85-86.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7</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7171" name="Rectangle 3"/>
              <p:cNvSpPr>
                <a:spLocks noGrp="1" noChangeArrowheads="1"/>
              </p:cNvSpPr>
              <p:nvPr>
                <p:ph type="body" idx="1"/>
              </p:nvPr>
            </p:nvSpPr>
            <p:spPr>
              <a:xfrm>
                <a:off x="912813" y="1905000"/>
                <a:ext cx="7392987" cy="4495800"/>
              </a:xfrm>
            </p:spPr>
            <p:txBody>
              <a:bodyPr/>
              <a:lstStyle/>
              <a:p>
                <a:pPr marL="609600" indent="-609600">
                  <a:lnSpc>
                    <a:spcPct val="90000"/>
                  </a:lnSpc>
                  <a:buFont typeface="Wingdings" pitchFamily="2" charset="2"/>
                  <a:buNone/>
                </a:pPr>
                <a:r>
                  <a:rPr lang="en-US" sz="2400" dirty="0">
                    <a:latin typeface="Times New Roman" pitchFamily="18" charset="0"/>
                  </a:rPr>
                  <a:t>Binomial Distribution Formula</a:t>
                </a:r>
              </a:p>
              <a:p>
                <a:pPr marL="609600" indent="-609600">
                  <a:lnSpc>
                    <a:spcPct val="90000"/>
                  </a:lnSpc>
                  <a:buFont typeface="Wingdings" pitchFamily="2" charset="2"/>
                  <a:buNone/>
                </a:pPr>
                <a:r>
                  <a:rPr lang="en-US" sz="2400" dirty="0">
                    <a:latin typeface="Times New Roman" pitchFamily="18" charset="0"/>
                  </a:rPr>
                  <a:t>	</a:t>
                </a:r>
                <a:r>
                  <a:rPr lang="en-US" sz="2400" i="1" dirty="0">
                    <a:latin typeface="Times New Roman" pitchFamily="18" charset="0"/>
                  </a:rPr>
                  <a:t>b (x; n, p) </a:t>
                </a:r>
                <a:r>
                  <a:rPr lang="en-US" sz="2400" dirty="0">
                    <a:latin typeface="Times New Roman" pitchFamily="18" charset="0"/>
                  </a:rPr>
                  <a:t>= </a:t>
                </a:r>
                <a14:m>
                  <m:oMath xmlns:m="http://schemas.openxmlformats.org/officeDocument/2006/math">
                    <m:d>
                      <m:dPr>
                        <m:ctrlPr>
                          <a:rPr lang="en-US" sz="2400" i="1" smtClean="0">
                            <a:latin typeface="Cambria Math" panose="02040503050406030204" pitchFamily="18" charset="0"/>
                          </a:rPr>
                        </m:ctrlPr>
                      </m:dPr>
                      <m:e>
                        <m:f>
                          <m:fPr>
                            <m:type m:val="noBar"/>
                            <m:ctrlPr>
                              <a:rPr lang="en-US" sz="2400" i="1" smtClean="0">
                                <a:latin typeface="Cambria Math" panose="02040503050406030204" pitchFamily="18" charset="0"/>
                              </a:rPr>
                            </m:ctrlPr>
                          </m:fPr>
                          <m:num>
                            <m:r>
                              <a:rPr lang="en-US" sz="2400" b="0" i="1" smtClean="0">
                                <a:latin typeface="Cambria Math"/>
                              </a:rPr>
                              <m:t>𝑛</m:t>
                            </m:r>
                          </m:num>
                          <m:den>
                            <m:r>
                              <a:rPr lang="en-US" sz="2400" b="0" i="1" smtClean="0">
                                <a:latin typeface="Cambria Math"/>
                              </a:rPr>
                              <m:t>𝑥</m:t>
                            </m:r>
                          </m:den>
                        </m:f>
                      </m:e>
                    </m:d>
                    <m:sSup>
                      <m:sSupPr>
                        <m:ctrlPr>
                          <a:rPr lang="en-US" sz="2400" i="1" smtClean="0">
                            <a:latin typeface="Cambria Math" panose="02040503050406030204" pitchFamily="18" charset="0"/>
                          </a:rPr>
                        </m:ctrlPr>
                      </m:sSupPr>
                      <m:e>
                        <m:r>
                          <a:rPr lang="en-US" sz="2400" b="0" i="1" smtClean="0">
                            <a:latin typeface="Cambria Math"/>
                          </a:rPr>
                          <m:t>𝑝</m:t>
                        </m:r>
                      </m:e>
                      <m:sup>
                        <m:r>
                          <a:rPr lang="en-US" sz="2400" b="0" i="1" smtClean="0">
                            <a:latin typeface="Cambria Math"/>
                          </a:rPr>
                          <m:t>𝑥</m:t>
                        </m:r>
                      </m:sup>
                    </m:sSup>
                    <m:sSup>
                      <m:sSupPr>
                        <m:ctrlPr>
                          <a:rPr lang="en-US" sz="2400" i="1" smtClean="0">
                            <a:latin typeface="Cambria Math" panose="02040503050406030204" pitchFamily="18" charset="0"/>
                          </a:rPr>
                        </m:ctrlPr>
                      </m:sSupPr>
                      <m:e>
                        <m:r>
                          <a:rPr lang="en-US" sz="2400" b="0" i="1" smtClean="0">
                            <a:latin typeface="Cambria Math"/>
                          </a:rPr>
                          <m:t>(1−</m:t>
                        </m:r>
                        <m:r>
                          <a:rPr lang="en-US" sz="2400" b="0" i="1" smtClean="0">
                            <a:latin typeface="Cambria Math"/>
                          </a:rPr>
                          <m:t>𝑝</m:t>
                        </m:r>
                        <m:r>
                          <a:rPr lang="en-US" sz="2400" b="0" i="1" smtClean="0">
                            <a:latin typeface="Cambria Math"/>
                          </a:rPr>
                          <m:t>)</m:t>
                        </m:r>
                      </m:e>
                      <m:sup>
                        <m:r>
                          <a:rPr lang="en-US" sz="2400" b="0" i="1" smtClean="0">
                            <a:latin typeface="Cambria Math"/>
                          </a:rPr>
                          <m:t>𝑛</m:t>
                        </m:r>
                        <m:r>
                          <a:rPr lang="en-US" sz="2400" b="0" i="1" smtClean="0">
                            <a:latin typeface="Cambria Math"/>
                          </a:rPr>
                          <m:t>−</m:t>
                        </m:r>
                        <m:r>
                          <a:rPr lang="en-US" sz="2400" b="0" i="1" smtClean="0">
                            <a:latin typeface="Cambria Math"/>
                          </a:rPr>
                          <m:t>𝑥</m:t>
                        </m:r>
                      </m:sup>
                    </m:sSup>
                  </m:oMath>
                </a14:m>
                <a:r>
                  <a:rPr lang="en-US" sz="2400" dirty="0">
                    <a:latin typeface="Times New Roman" pitchFamily="18" charset="0"/>
                  </a:rPr>
                  <a:t> , for </a:t>
                </a:r>
                <a:r>
                  <a:rPr lang="en-US" sz="2400" i="1" dirty="0">
                    <a:latin typeface="Times New Roman" pitchFamily="18" charset="0"/>
                  </a:rPr>
                  <a:t>x</a:t>
                </a:r>
                <a:r>
                  <a:rPr lang="en-US" sz="2400" dirty="0">
                    <a:latin typeface="Times New Roman" pitchFamily="18" charset="0"/>
                  </a:rPr>
                  <a:t> = 0, 1, 2,.., </a:t>
                </a:r>
                <a:r>
                  <a:rPr lang="en-US" sz="2400" i="1" dirty="0">
                    <a:latin typeface="Times New Roman" pitchFamily="18" charset="0"/>
                  </a:rPr>
                  <a:t>n</a:t>
                </a:r>
              </a:p>
              <a:p>
                <a:pPr marL="609600" indent="-609600">
                  <a:lnSpc>
                    <a:spcPct val="90000"/>
                  </a:lnSpc>
                  <a:buNone/>
                </a:pPr>
                <a:r>
                  <a:rPr lang="en-US" sz="3600" dirty="0">
                    <a:latin typeface="Times New Roman" pitchFamily="18" charset="0"/>
                  </a:rPr>
                  <a:t>	</a:t>
                </a:r>
                <a:r>
                  <a:rPr lang="en-US" sz="2400" dirty="0">
                    <a:latin typeface="Times New Roman" pitchFamily="18" charset="0"/>
                  </a:rPr>
                  <a:t>where, the combinatorial quantities </a:t>
                </a:r>
                <a14:m>
                  <m:oMath xmlns:m="http://schemas.openxmlformats.org/officeDocument/2006/math">
                    <m:d>
                      <m:dPr>
                        <m:ctrlPr>
                          <a:rPr lang="en-US" sz="2400" i="1">
                            <a:latin typeface="Cambria Math" panose="02040503050406030204" pitchFamily="18" charset="0"/>
                          </a:rPr>
                        </m:ctrlPr>
                      </m:dPr>
                      <m:e>
                        <m:f>
                          <m:fPr>
                            <m:type m:val="noBar"/>
                            <m:ctrlPr>
                              <a:rPr lang="en-US" sz="2400" i="1">
                                <a:latin typeface="Cambria Math" panose="02040503050406030204" pitchFamily="18" charset="0"/>
                              </a:rPr>
                            </m:ctrlPr>
                          </m:fPr>
                          <m:num>
                            <m:r>
                              <a:rPr lang="en-US" sz="2400" i="1">
                                <a:latin typeface="Cambria Math"/>
                              </a:rPr>
                              <m:t>𝑛</m:t>
                            </m:r>
                          </m:num>
                          <m:den>
                            <m:r>
                              <a:rPr lang="en-US" sz="2400" i="1">
                                <a:latin typeface="Cambria Math"/>
                              </a:rPr>
                              <m:t>𝑥</m:t>
                            </m:r>
                          </m:den>
                        </m:f>
                      </m:e>
                    </m:d>
                  </m:oMath>
                </a14:m>
                <a:r>
                  <a:rPr lang="en-US" sz="2400" dirty="0">
                    <a:latin typeface="Times New Roman" pitchFamily="18" charset="0"/>
                  </a:rPr>
                  <a:t> are referred to as binomial coefficients.</a:t>
                </a:r>
              </a:p>
              <a:p>
                <a:pPr marL="609600" indent="-609600">
                  <a:lnSpc>
                    <a:spcPct val="90000"/>
                  </a:lnSpc>
                  <a:buNone/>
                </a:pPr>
                <a:r>
                  <a:rPr lang="en-US" sz="2400" dirty="0">
                    <a:latin typeface="Times New Roman" pitchFamily="18" charset="0"/>
                  </a:rPr>
                  <a:t>	Examples: Evaluating binomial probabilities, evaluating cumulative binomial probabilities, finding a binomial probability using cumulative binomial probabilities, and binomial probability to guide decision making, page 87-88.</a:t>
                </a:r>
              </a:p>
            </p:txBody>
          </p:sp>
        </mc:Choice>
        <mc:Fallback xmlns="">
          <p:sp>
            <p:nvSpPr>
              <p:cNvPr id="7171" name="Rectangle 3"/>
              <p:cNvSpPr>
                <a:spLocks noGrp="1" noRot="1" noChangeAspect="1" noMove="1" noResize="1" noEditPoints="1" noAdjustHandles="1" noChangeArrowheads="1" noChangeShapeType="1" noTextEdit="1"/>
              </p:cNvSpPr>
              <p:nvPr>
                <p:ph type="body" idx="1"/>
              </p:nvPr>
            </p:nvSpPr>
            <p:spPr>
              <a:xfrm>
                <a:off x="912813" y="1905000"/>
                <a:ext cx="7392987" cy="4495800"/>
              </a:xfrm>
              <a:blipFill rotWithShape="1">
                <a:blip r:embed="rId2"/>
                <a:stretch>
                  <a:fillRect l="-1319" t="-1900" r="-2061"/>
                </a:stretch>
              </a:blipFill>
            </p:spPr>
            <p:txBody>
              <a:bodyPr/>
              <a:lstStyle/>
              <a:p>
                <a:r>
                  <a:rPr lang="en-US">
                    <a:noFill/>
                  </a:rPr>
                  <a:t> </a:t>
                </a:r>
              </a:p>
            </p:txBody>
          </p:sp>
        </mc:Fallback>
      </mc:AlternateContent>
    </p:spTree>
    <p:extLst>
      <p:ext uri="{BB962C8B-B14F-4D97-AF65-F5344CB8AC3E}">
        <p14:creationId xmlns:p14="http://schemas.microsoft.com/office/powerpoint/2010/main" val="1369402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61F4056-1E0E-44EA-BF76-4BC2EFAF92F1}" type="slidenum">
              <a:rPr lang="en-US"/>
              <a:pPr/>
              <a:t>8</a:t>
            </a:fld>
            <a:endParaRPr lang="en-US"/>
          </a:p>
        </p:txBody>
      </p:sp>
      <p:sp>
        <p:nvSpPr>
          <p:cNvPr id="36866" name="Rectangle 2"/>
          <p:cNvSpPr>
            <a:spLocks noGrp="1" noChangeArrowheads="1"/>
          </p:cNvSpPr>
          <p:nvPr>
            <p:ph type="title"/>
          </p:nvPr>
        </p:nvSpPr>
        <p:spPr>
          <a:xfrm>
            <a:off x="838200" y="747355"/>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36867" name="Rectangle 3"/>
          <p:cNvSpPr>
            <a:spLocks noGrp="1" noChangeArrowheads="1"/>
          </p:cNvSpPr>
          <p:nvPr>
            <p:ph type="body" idx="1"/>
          </p:nvPr>
        </p:nvSpPr>
        <p:spPr>
          <a:xfrm>
            <a:off x="912813" y="1905000"/>
            <a:ext cx="7392987" cy="4572000"/>
          </a:xfrm>
        </p:spPr>
        <p:txBody>
          <a:bodyPr/>
          <a:lstStyle/>
          <a:p>
            <a:pPr>
              <a:buFont typeface="Wingdings" pitchFamily="2" charset="2"/>
              <a:buNone/>
            </a:pPr>
            <a:r>
              <a:rPr lang="en-US" b="1" dirty="0">
                <a:latin typeface="Times New Roman" pitchFamily="18" charset="0"/>
              </a:rPr>
              <a:t> </a:t>
            </a:r>
            <a:r>
              <a:rPr lang="en-US" sz="3600" dirty="0">
                <a:latin typeface="Times New Roman" pitchFamily="18" charset="0"/>
              </a:rPr>
              <a:t>4.3 The Hyper-geometric Distribution</a:t>
            </a:r>
          </a:p>
          <a:p>
            <a:pPr>
              <a:buFont typeface="Wingdings" pitchFamily="2" charset="2"/>
              <a:buNone/>
            </a:pPr>
            <a:r>
              <a:rPr lang="en-US" sz="2800" dirty="0">
                <a:latin typeface="Times New Roman" pitchFamily="18" charset="0"/>
              </a:rPr>
              <a:t>	</a:t>
            </a:r>
            <a:r>
              <a:rPr lang="en-US" sz="2400" dirty="0">
                <a:latin typeface="Times New Roman" pitchFamily="18" charset="0"/>
              </a:rPr>
              <a:t>If we are interested in the number of defectives in a sample of </a:t>
            </a:r>
            <a:r>
              <a:rPr lang="en-US" sz="2400" i="1" dirty="0">
                <a:latin typeface="Times New Roman" pitchFamily="18" charset="0"/>
              </a:rPr>
              <a:t>n</a:t>
            </a:r>
            <a:r>
              <a:rPr lang="en-US" sz="2400" dirty="0">
                <a:latin typeface="Times New Roman" pitchFamily="18" charset="0"/>
              </a:rPr>
              <a:t> units drawn without replacement from a lot containing </a:t>
            </a:r>
            <a:r>
              <a:rPr lang="en-US" sz="2400" i="1" dirty="0">
                <a:latin typeface="Times New Roman" pitchFamily="18" charset="0"/>
              </a:rPr>
              <a:t>N</a:t>
            </a:r>
            <a:r>
              <a:rPr lang="en-US" sz="2400" dirty="0">
                <a:latin typeface="Times New Roman" pitchFamily="18" charset="0"/>
              </a:rPr>
              <a:t> units, of which </a:t>
            </a:r>
            <a:r>
              <a:rPr lang="en-US" sz="2400" i="1" dirty="0">
                <a:latin typeface="Times New Roman" pitchFamily="18" charset="0"/>
              </a:rPr>
              <a:t>a</a:t>
            </a:r>
            <a:r>
              <a:rPr lang="en-US" sz="2400" dirty="0">
                <a:latin typeface="Times New Roman" pitchFamily="18" charset="0"/>
              </a:rPr>
              <a:t> are defective, then this distribution is helpful.  </a:t>
            </a:r>
          </a:p>
          <a:p>
            <a:pPr>
              <a:buFont typeface="Wingdings" pitchFamily="2" charset="2"/>
              <a:buNone/>
            </a:pPr>
            <a:r>
              <a:rPr lang="en-US" sz="2400" dirty="0">
                <a:latin typeface="Times New Roman" pitchFamily="18" charset="0"/>
              </a:rPr>
              <a:t>		The probability that the first drawing will yield a defective = </a:t>
            </a:r>
            <a:r>
              <a:rPr lang="en-US" sz="2400" i="1" dirty="0">
                <a:latin typeface="Times New Roman" pitchFamily="18" charset="0"/>
              </a:rPr>
              <a:t>a/N</a:t>
            </a:r>
          </a:p>
          <a:p>
            <a:pPr>
              <a:buFont typeface="Wingdings" pitchFamily="2" charset="2"/>
              <a:buNone/>
            </a:pPr>
            <a:r>
              <a:rPr lang="en-US" sz="2400" i="1" dirty="0">
                <a:latin typeface="Times New Roman" pitchFamily="18" charset="0"/>
              </a:rPr>
              <a:t>		</a:t>
            </a:r>
            <a:r>
              <a:rPr lang="en-US" sz="2400" dirty="0">
                <a:latin typeface="Times New Roman" pitchFamily="18" charset="0"/>
              </a:rPr>
              <a:t>However, the probability of getting a defective in the second drawing = </a:t>
            </a:r>
            <a:r>
              <a:rPr lang="en-US" sz="2400" i="1" dirty="0">
                <a:latin typeface="Times New Roman" pitchFamily="18" charset="0"/>
              </a:rPr>
              <a:t>(a-1)/(N-1) </a:t>
            </a:r>
            <a:r>
              <a:rPr lang="en-US" sz="2400" dirty="0">
                <a:latin typeface="Times New Roman" pitchFamily="18" charset="0"/>
              </a:rPr>
              <a:t>or </a:t>
            </a:r>
            <a:r>
              <a:rPr lang="en-US" sz="2400" i="1" dirty="0">
                <a:latin typeface="Times New Roman" pitchFamily="18" charset="0"/>
              </a:rPr>
              <a:t>a/(N-1) </a:t>
            </a:r>
            <a:r>
              <a:rPr lang="en-US" sz="2400" dirty="0">
                <a:latin typeface="Times New Roman" pitchFamily="18" charset="0"/>
              </a:rPr>
              <a:t>depending on whether or not the first unit drawn was defective.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61F4056-1E0E-44EA-BF76-4BC2EFAF92F1}" type="slidenum">
              <a:rPr lang="en-US"/>
              <a:pPr/>
              <a:t>9</a:t>
            </a:fld>
            <a:endParaRPr lang="en-US"/>
          </a:p>
        </p:txBody>
      </p:sp>
      <p:sp>
        <p:nvSpPr>
          <p:cNvPr id="36866" name="Rectangle 2"/>
          <p:cNvSpPr>
            <a:spLocks noGrp="1" noChangeArrowheads="1"/>
          </p:cNvSpPr>
          <p:nvPr>
            <p:ph type="title"/>
          </p:nvPr>
        </p:nvSpPr>
        <p:spPr>
          <a:xfrm>
            <a:off x="838200" y="747355"/>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36867" name="Rectangle 3"/>
              <p:cNvSpPr>
                <a:spLocks noGrp="1" noChangeArrowheads="1"/>
              </p:cNvSpPr>
              <p:nvPr>
                <p:ph type="body" idx="1"/>
              </p:nvPr>
            </p:nvSpPr>
            <p:spPr>
              <a:xfrm>
                <a:off x="912813" y="1905000"/>
                <a:ext cx="7545387" cy="4876800"/>
              </a:xfrm>
            </p:spPr>
            <p:txBody>
              <a:bodyPr/>
              <a:lstStyle/>
              <a:p>
                <a:pPr>
                  <a:buFont typeface="Wingdings" pitchFamily="2" charset="2"/>
                  <a:buNone/>
                </a:pPr>
                <a:r>
                  <a:rPr lang="en-US" sz="2400" dirty="0">
                    <a:latin typeface="Times New Roman" pitchFamily="18" charset="0"/>
                  </a:rPr>
                  <a:t>		Since the probabilities are different, it violates the 	assumption of Binomial distributions and thus 	cannot be used.  Hyper-geometric distribution deals 	with problems involving sampling without 	replacement.</a:t>
                </a:r>
              </a:p>
              <a:p>
                <a:pPr>
                  <a:buFont typeface="Wingdings" pitchFamily="2" charset="2"/>
                  <a:buNone/>
                </a:pPr>
                <a:r>
                  <a:rPr lang="en-US" sz="2400" dirty="0">
                    <a:latin typeface="Times New Roman" pitchFamily="18" charset="0"/>
                  </a:rPr>
                  <a:t>		The computational formula for this distribution is:</a:t>
                </a:r>
              </a:p>
              <a:p>
                <a:pPr>
                  <a:buFont typeface="Wingdings" pitchFamily="2" charset="2"/>
                  <a:buNone/>
                </a:pPr>
                <a:r>
                  <a:rPr lang="en-US" sz="2400" dirty="0">
                    <a:latin typeface="Times New Roman" pitchFamily="18" charset="0"/>
                  </a:rPr>
                  <a:t>			</a:t>
                </a:r>
                <a:r>
                  <a:rPr lang="en-US" sz="2400" i="1" dirty="0">
                    <a:latin typeface="Times New Roman" pitchFamily="18" charset="0"/>
                  </a:rPr>
                  <a:t>h(x; n, a, N) </a:t>
                </a:r>
                <a:r>
                  <a:rPr lang="en-US" sz="2400" dirty="0">
                    <a:latin typeface="Times New Roman" pitchFamily="18" charset="0"/>
                  </a:rPr>
                  <a:t>= </a:t>
                </a:r>
                <a14:m>
                  <m:oMath xmlns:m="http://schemas.openxmlformats.org/officeDocument/2006/math">
                    <m:f>
                      <m:fPr>
                        <m:ctrlPr>
                          <a:rPr lang="en-US" sz="2400" i="1" smtClean="0">
                            <a:latin typeface="Cambria Math" panose="02040503050406030204" pitchFamily="18" charset="0"/>
                          </a:rPr>
                        </m:ctrlPr>
                      </m:fPr>
                      <m:num>
                        <m:d>
                          <m:dPr>
                            <m:ctrlPr>
                              <a:rPr lang="en-US" sz="2400" i="1" smtClean="0">
                                <a:latin typeface="Cambria Math" panose="02040503050406030204" pitchFamily="18" charset="0"/>
                              </a:rPr>
                            </m:ctrlPr>
                          </m:dPr>
                          <m:e>
                            <m:f>
                              <m:fPr>
                                <m:type m:val="noBar"/>
                                <m:ctrlPr>
                                  <a:rPr lang="en-US" sz="2400" i="1" smtClean="0">
                                    <a:latin typeface="Cambria Math" panose="02040503050406030204" pitchFamily="18" charset="0"/>
                                  </a:rPr>
                                </m:ctrlPr>
                              </m:fPr>
                              <m:num>
                                <m:r>
                                  <a:rPr lang="en-US" sz="2400" b="0" i="1" smtClean="0">
                                    <a:latin typeface="Cambria Math"/>
                                  </a:rPr>
                                  <m:t>𝑎</m:t>
                                </m:r>
                              </m:num>
                              <m:den>
                                <m:r>
                                  <a:rPr lang="en-US" sz="2400" b="0" i="1" smtClean="0">
                                    <a:latin typeface="Cambria Math"/>
                                  </a:rPr>
                                  <m:t>𝑥</m:t>
                                </m:r>
                              </m:den>
                            </m:f>
                          </m:e>
                        </m:d>
                        <m:d>
                          <m:dPr>
                            <m:ctrlPr>
                              <a:rPr lang="en-US" sz="2400" i="1" smtClean="0">
                                <a:latin typeface="Cambria Math" panose="02040503050406030204" pitchFamily="18" charset="0"/>
                              </a:rPr>
                            </m:ctrlPr>
                          </m:dPr>
                          <m:e>
                            <m:f>
                              <m:fPr>
                                <m:type m:val="noBar"/>
                                <m:ctrlPr>
                                  <a:rPr lang="en-US" sz="2400" i="1" smtClean="0">
                                    <a:latin typeface="Cambria Math" panose="02040503050406030204" pitchFamily="18" charset="0"/>
                                  </a:rPr>
                                </m:ctrlPr>
                              </m:fPr>
                              <m:num>
                                <m:r>
                                  <a:rPr lang="en-US" sz="2400" b="0" i="1" smtClean="0">
                                    <a:latin typeface="Cambria Math"/>
                                  </a:rPr>
                                  <m:t>𝑁</m:t>
                                </m:r>
                                <m:r>
                                  <a:rPr lang="en-US" sz="2400" b="0" i="1" smtClean="0">
                                    <a:latin typeface="Cambria Math"/>
                                  </a:rPr>
                                  <m:t>−</m:t>
                                </m:r>
                                <m:r>
                                  <a:rPr lang="en-US" sz="2400" b="0" i="1" smtClean="0">
                                    <a:latin typeface="Cambria Math"/>
                                  </a:rPr>
                                  <m:t>𝑎</m:t>
                                </m:r>
                              </m:num>
                              <m:den>
                                <m:r>
                                  <a:rPr lang="en-US" sz="2400" b="0" i="1" smtClean="0">
                                    <a:latin typeface="Cambria Math"/>
                                  </a:rPr>
                                  <m:t>𝑛</m:t>
                                </m:r>
                                <m:r>
                                  <a:rPr lang="en-US" sz="2400" b="0" i="1" smtClean="0">
                                    <a:latin typeface="Cambria Math"/>
                                  </a:rPr>
                                  <m:t>−</m:t>
                                </m:r>
                                <m:r>
                                  <a:rPr lang="en-US" sz="2400" b="0" i="1" smtClean="0">
                                    <a:latin typeface="Cambria Math"/>
                                  </a:rPr>
                                  <m:t>𝑥</m:t>
                                </m:r>
                              </m:den>
                            </m:f>
                          </m:e>
                        </m:d>
                      </m:num>
                      <m:den>
                        <m:d>
                          <m:dPr>
                            <m:ctrlPr>
                              <a:rPr lang="en-US" sz="2400" i="1" smtClean="0">
                                <a:latin typeface="Cambria Math" panose="02040503050406030204" pitchFamily="18" charset="0"/>
                              </a:rPr>
                            </m:ctrlPr>
                          </m:dPr>
                          <m:e>
                            <m:f>
                              <m:fPr>
                                <m:type m:val="noBar"/>
                                <m:ctrlPr>
                                  <a:rPr lang="en-US" sz="2400" i="1" smtClean="0">
                                    <a:latin typeface="Cambria Math" panose="02040503050406030204" pitchFamily="18" charset="0"/>
                                  </a:rPr>
                                </m:ctrlPr>
                              </m:fPr>
                              <m:num>
                                <m:r>
                                  <a:rPr lang="en-US" sz="2400" b="0" i="1" smtClean="0">
                                    <a:latin typeface="Cambria Math"/>
                                  </a:rPr>
                                  <m:t>𝑁</m:t>
                                </m:r>
                              </m:num>
                              <m:den>
                                <m:r>
                                  <a:rPr lang="en-US" sz="2400" b="0" i="1" smtClean="0">
                                    <a:latin typeface="Cambria Math"/>
                                  </a:rPr>
                                  <m:t>𝑛</m:t>
                                </m:r>
                              </m:den>
                            </m:f>
                          </m:e>
                        </m:d>
                      </m:den>
                    </m:f>
                  </m:oMath>
                </a14:m>
                <a:r>
                  <a:rPr lang="en-US" sz="2400" dirty="0">
                    <a:latin typeface="Times New Roman" pitchFamily="18" charset="0"/>
                  </a:rPr>
                  <a:t> for </a:t>
                </a:r>
                <a:r>
                  <a:rPr lang="en-US" sz="2400" i="1" dirty="0">
                    <a:latin typeface="Times New Roman" pitchFamily="18" charset="0"/>
                  </a:rPr>
                  <a:t>x = 0, 1, …., n</a:t>
                </a:r>
              </a:p>
              <a:p>
                <a:pPr>
                  <a:buFont typeface="Wingdings" pitchFamily="2" charset="2"/>
                  <a:buNone/>
                </a:pPr>
                <a:r>
                  <a:rPr lang="en-US" sz="2400" dirty="0">
                    <a:latin typeface="Times New Roman" pitchFamily="18" charset="0"/>
                  </a:rPr>
                  <a:t>		where the parameters are the sample size </a:t>
                </a:r>
                <a:r>
                  <a:rPr lang="en-US" sz="2400" i="1" dirty="0">
                    <a:latin typeface="Times New Roman" pitchFamily="18" charset="0"/>
                  </a:rPr>
                  <a:t>n</a:t>
                </a:r>
                <a:r>
                  <a:rPr lang="en-US" sz="2400" dirty="0">
                    <a:latin typeface="Times New Roman" pitchFamily="18" charset="0"/>
                  </a:rPr>
                  <a:t>, the lot 	size (or population size) </a:t>
                </a:r>
                <a:r>
                  <a:rPr lang="en-US" sz="2400" i="1" dirty="0">
                    <a:latin typeface="Times New Roman" pitchFamily="18" charset="0"/>
                  </a:rPr>
                  <a:t>N</a:t>
                </a:r>
                <a:r>
                  <a:rPr lang="en-US" sz="2400" dirty="0">
                    <a:latin typeface="Times New Roman" pitchFamily="18" charset="0"/>
                  </a:rPr>
                  <a:t>, and the number of 	“successes” in the lot </a:t>
                </a:r>
                <a:r>
                  <a:rPr lang="en-US" sz="2400" i="1" dirty="0">
                    <a:latin typeface="Times New Roman" pitchFamily="18" charset="0"/>
                  </a:rPr>
                  <a:t>a</a:t>
                </a:r>
                <a:r>
                  <a:rPr lang="en-US" sz="2400" dirty="0">
                    <a:latin typeface="Times New Roman" pitchFamily="18" charset="0"/>
                  </a:rPr>
                  <a:t>.</a:t>
                </a:r>
              </a:p>
              <a:p>
                <a:pPr>
                  <a:buFont typeface="Wingdings" pitchFamily="2" charset="2"/>
                  <a:buNone/>
                </a:pPr>
                <a:r>
                  <a:rPr lang="en-US" sz="2400" dirty="0">
                    <a:latin typeface="Times New Roman" pitchFamily="18" charset="0"/>
                  </a:rPr>
                  <a:t>		Examples on page 90.</a:t>
                </a:r>
              </a:p>
            </p:txBody>
          </p:sp>
        </mc:Choice>
        <mc:Fallback xmlns="">
          <p:sp>
            <p:nvSpPr>
              <p:cNvPr id="36867" name="Rectangle 3"/>
              <p:cNvSpPr>
                <a:spLocks noGrp="1" noRot="1" noChangeAspect="1" noMove="1" noResize="1" noEditPoints="1" noAdjustHandles="1" noChangeArrowheads="1" noChangeShapeType="1" noTextEdit="1"/>
              </p:cNvSpPr>
              <p:nvPr>
                <p:ph type="body" idx="1"/>
              </p:nvPr>
            </p:nvSpPr>
            <p:spPr>
              <a:xfrm>
                <a:off x="912813" y="1905000"/>
                <a:ext cx="7545387" cy="4876800"/>
              </a:xfrm>
              <a:blipFill rotWithShape="1">
                <a:blip r:embed="rId2"/>
                <a:stretch>
                  <a:fillRect t="-1000" r="-242" b="-2000"/>
                </a:stretch>
              </a:blipFill>
            </p:spPr>
            <p:txBody>
              <a:bodyPr/>
              <a:lstStyle/>
              <a:p>
                <a:r>
                  <a:rPr lang="en-US">
                    <a:noFill/>
                  </a:rPr>
                  <a:t> </a:t>
                </a:r>
              </a:p>
            </p:txBody>
          </p:sp>
        </mc:Fallback>
      </mc:AlternateContent>
    </p:spTree>
    <p:extLst>
      <p:ext uri="{BB962C8B-B14F-4D97-AF65-F5344CB8AC3E}">
        <p14:creationId xmlns:p14="http://schemas.microsoft.com/office/powerpoint/2010/main" val="2182931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10</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8195" name="Rectangle 3"/>
              <p:cNvSpPr>
                <a:spLocks noGrp="1" noChangeArrowheads="1"/>
              </p:cNvSpPr>
              <p:nvPr>
                <p:ph type="body" idx="1"/>
              </p:nvPr>
            </p:nvSpPr>
            <p:spPr>
              <a:xfrm>
                <a:off x="912813" y="1905000"/>
                <a:ext cx="7392987" cy="4495800"/>
              </a:xfrm>
            </p:spPr>
            <p:txBody>
              <a:bodyPr/>
              <a:lstStyle/>
              <a:p>
                <a:pPr>
                  <a:lnSpc>
                    <a:spcPct val="90000"/>
                  </a:lnSpc>
                  <a:buFont typeface="Wingdings" pitchFamily="2" charset="2"/>
                  <a:buNone/>
                </a:pPr>
                <a:r>
                  <a:rPr lang="en-US" b="1" dirty="0">
                    <a:latin typeface="Times New Roman" pitchFamily="18" charset="0"/>
                  </a:rPr>
                  <a:t>	</a:t>
                </a:r>
                <a:r>
                  <a:rPr lang="en-US" sz="3600" dirty="0">
                    <a:latin typeface="Times New Roman" pitchFamily="18" charset="0"/>
                  </a:rPr>
                  <a:t>4.4 The Mean and the Variance of a Probability Distribution</a:t>
                </a:r>
              </a:p>
              <a:p>
                <a:pPr>
                  <a:lnSpc>
                    <a:spcPct val="90000"/>
                  </a:lnSpc>
                  <a:buFont typeface="Wingdings" pitchFamily="2" charset="2"/>
                  <a:buNone/>
                </a:pPr>
                <a:r>
                  <a:rPr lang="en-US" sz="3600" dirty="0">
                    <a:latin typeface="Times New Roman" pitchFamily="18" charset="0"/>
                  </a:rPr>
                  <a:t>	Mean</a:t>
                </a:r>
              </a:p>
              <a:p>
                <a:pPr lvl="1">
                  <a:lnSpc>
                    <a:spcPct val="90000"/>
                  </a:lnSpc>
                  <a:buFont typeface="Wingdings" pitchFamily="2" charset="2"/>
                  <a:buNone/>
                </a:pPr>
                <a:r>
                  <a:rPr lang="en-US" dirty="0">
                    <a:latin typeface="Times New Roman" pitchFamily="18" charset="0"/>
                  </a:rPr>
                  <a:t>	</a:t>
                </a:r>
                <a:r>
                  <a:rPr lang="en-US" sz="2400" dirty="0">
                    <a:latin typeface="Times New Roman" pitchFamily="18" charset="0"/>
                  </a:rPr>
                  <a:t>Mean of a discrete probability distribution measures its center in the sense of an average or the center of gravity and is given by</a:t>
                </a:r>
              </a:p>
              <a:p>
                <a:pPr>
                  <a:lnSpc>
                    <a:spcPct val="90000"/>
                  </a:lnSpc>
                  <a:buFont typeface="Wingdings" pitchFamily="2" charset="2"/>
                  <a:buNone/>
                </a:pPr>
                <a:r>
                  <a:rPr lang="en-US" sz="2400" dirty="0">
                    <a:latin typeface="Times New Roman" pitchFamily="18" charset="0"/>
                  </a:rPr>
                  <a:t>			µ = </a:t>
                </a:r>
                <a14:m>
                  <m:oMath xmlns:m="http://schemas.openxmlformats.org/officeDocument/2006/math">
                    <m:nary>
                      <m:naryPr>
                        <m:chr m:val="∑"/>
                        <m:supHide m:val="on"/>
                        <m:ctrlPr>
                          <a:rPr lang="en-US" sz="2400" i="1" smtClean="0">
                            <a:latin typeface="Cambria Math" panose="02040503050406030204" pitchFamily="18" charset="0"/>
                          </a:rPr>
                        </m:ctrlPr>
                      </m:naryPr>
                      <m:sub>
                        <m:r>
                          <m:rPr>
                            <m:brk m:alnAt="7"/>
                          </m:rPr>
                          <a:rPr lang="en-US" sz="2400" b="0" i="1" smtClean="0">
                            <a:latin typeface="Cambria Math"/>
                          </a:rPr>
                          <m:t>𝑎</m:t>
                        </m:r>
                        <m:r>
                          <a:rPr lang="en-US" sz="2400" b="0" i="1" smtClean="0">
                            <a:latin typeface="Cambria Math"/>
                          </a:rPr>
                          <m:t>𝑙𝑙</m:t>
                        </m:r>
                        <m:r>
                          <a:rPr lang="en-US" sz="2400" b="0" i="1" smtClean="0">
                            <a:latin typeface="Cambria Math"/>
                          </a:rPr>
                          <m:t> </m:t>
                        </m:r>
                        <m:r>
                          <a:rPr lang="en-US" sz="2400" b="0" i="1" smtClean="0">
                            <a:latin typeface="Cambria Math"/>
                          </a:rPr>
                          <m:t>𝑥</m:t>
                        </m:r>
                      </m:sub>
                      <m:sup/>
                      <m:e>
                        <m:r>
                          <a:rPr lang="en-US" sz="2400" b="0" i="1" smtClean="0">
                            <a:latin typeface="Cambria Math"/>
                          </a:rPr>
                          <m:t>𝑥</m:t>
                        </m:r>
                        <m:r>
                          <a:rPr lang="en-US" sz="2400" b="0" i="1" smtClean="0">
                            <a:latin typeface="Cambria Math"/>
                          </a:rPr>
                          <m:t>.</m:t>
                        </m:r>
                        <m:r>
                          <a:rPr lang="en-US" sz="2400" b="0" i="1" smtClean="0">
                            <a:latin typeface="Cambria Math"/>
                          </a:rPr>
                          <m:t>𝑓</m:t>
                        </m:r>
                        <m:r>
                          <a:rPr lang="en-US" sz="2400" b="0" i="1" smtClean="0">
                            <a:latin typeface="Cambria Math"/>
                          </a:rPr>
                          <m:t>(</m:t>
                        </m:r>
                        <m:r>
                          <a:rPr lang="en-US" sz="2400" b="0" i="1" smtClean="0">
                            <a:latin typeface="Cambria Math"/>
                          </a:rPr>
                          <m:t>𝑥</m:t>
                        </m:r>
                        <m:r>
                          <a:rPr lang="en-US" sz="2400" b="0" i="1" smtClean="0">
                            <a:latin typeface="Cambria Math"/>
                          </a:rPr>
                          <m:t>)</m:t>
                        </m:r>
                      </m:e>
                    </m:nary>
                  </m:oMath>
                </a14:m>
                <a:endParaRPr lang="en-US" sz="3600" dirty="0">
                  <a:latin typeface="Times New Roman" pitchFamily="18" charset="0"/>
                </a:endParaRPr>
              </a:p>
              <a:p>
                <a:pPr>
                  <a:lnSpc>
                    <a:spcPct val="90000"/>
                  </a:lnSpc>
                  <a:buFont typeface="Wingdings" pitchFamily="2" charset="2"/>
                  <a:buNone/>
                </a:pPr>
                <a:r>
                  <a:rPr lang="en-US" sz="3600" dirty="0">
                    <a:latin typeface="Times New Roman" pitchFamily="18" charset="0"/>
                  </a:rPr>
                  <a:t>		</a:t>
                </a:r>
                <a:r>
                  <a:rPr lang="en-US" sz="2400" dirty="0">
                    <a:latin typeface="Times New Roman" pitchFamily="18" charset="0"/>
                  </a:rPr>
                  <a:t>Examples: The mean number of heads in three 	tosses of a coin and the mean number of preferred 	used car attributes, page 95.</a:t>
                </a:r>
              </a:p>
            </p:txBody>
          </p:sp>
        </mc:Choice>
        <mc:Fallback xmlns="">
          <p:sp>
            <p:nvSpPr>
              <p:cNvPr id="8195" name="Rectangle 3"/>
              <p:cNvSpPr>
                <a:spLocks noGrp="1" noRot="1" noChangeAspect="1" noMove="1" noResize="1" noEditPoints="1" noAdjustHandles="1" noChangeArrowheads="1" noChangeShapeType="1" noTextEdit="1"/>
              </p:cNvSpPr>
              <p:nvPr>
                <p:ph type="body" idx="1"/>
              </p:nvPr>
            </p:nvSpPr>
            <p:spPr>
              <a:xfrm>
                <a:off x="912813" y="1905000"/>
                <a:ext cx="7392987" cy="4495800"/>
              </a:xfrm>
              <a:blipFill rotWithShape="1">
                <a:blip r:embed="rId2"/>
                <a:stretch>
                  <a:fillRect t="-3392" r="-742" b="-2578"/>
                </a:stretch>
              </a:blipFill>
            </p:spPr>
            <p:txBody>
              <a:bodyPr/>
              <a:lstStyle/>
              <a:p>
                <a:r>
                  <a:rPr lang="en-US">
                    <a:noFill/>
                  </a:rPr>
                  <a:t> </a:t>
                </a:r>
              </a:p>
            </p:txBody>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11</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8195" name="Rectangle 3"/>
          <p:cNvSpPr>
            <a:spLocks noGrp="1" noChangeArrowheads="1"/>
          </p:cNvSpPr>
          <p:nvPr>
            <p:ph type="body" idx="1"/>
          </p:nvPr>
        </p:nvSpPr>
        <p:spPr>
          <a:xfrm>
            <a:off x="912813" y="1905000"/>
            <a:ext cx="7392987" cy="4191000"/>
          </a:xfrm>
        </p:spPr>
        <p:txBody>
          <a:bodyPr/>
          <a:lstStyle/>
          <a:p>
            <a:pPr>
              <a:lnSpc>
                <a:spcPct val="90000"/>
              </a:lnSpc>
              <a:buFont typeface="Wingdings" pitchFamily="2" charset="2"/>
              <a:buNone/>
            </a:pPr>
            <a:r>
              <a:rPr lang="en-US" b="1" dirty="0">
                <a:latin typeface="Times New Roman" pitchFamily="18" charset="0"/>
              </a:rPr>
              <a:t>	</a:t>
            </a:r>
            <a:r>
              <a:rPr lang="en-US" sz="2800" dirty="0">
                <a:latin typeface="Times New Roman" pitchFamily="18" charset="0"/>
              </a:rPr>
              <a:t>Mean of Binomial distribution</a:t>
            </a:r>
          </a:p>
          <a:p>
            <a:pPr>
              <a:lnSpc>
                <a:spcPct val="90000"/>
              </a:lnSpc>
              <a:buFont typeface="Wingdings" pitchFamily="2" charset="2"/>
              <a:buNone/>
            </a:pPr>
            <a:r>
              <a:rPr lang="en-US" sz="2400" dirty="0">
                <a:latin typeface="Times New Roman" pitchFamily="18" charset="0"/>
              </a:rPr>
              <a:t>			</a:t>
            </a:r>
            <a:r>
              <a:rPr lang="en-US" sz="2400" i="1" dirty="0">
                <a:latin typeface="Times New Roman" pitchFamily="18" charset="0"/>
              </a:rPr>
              <a:t>µ = </a:t>
            </a:r>
            <a:r>
              <a:rPr lang="en-US" sz="2400" i="1" dirty="0" err="1">
                <a:latin typeface="Times New Roman" pitchFamily="18" charset="0"/>
              </a:rPr>
              <a:t>n.p</a:t>
            </a:r>
            <a:r>
              <a:rPr lang="en-US" sz="2400" i="1" dirty="0">
                <a:latin typeface="Times New Roman" pitchFamily="18" charset="0"/>
              </a:rPr>
              <a:t>  </a:t>
            </a:r>
          </a:p>
          <a:p>
            <a:pPr>
              <a:lnSpc>
                <a:spcPct val="90000"/>
              </a:lnSpc>
              <a:buFont typeface="Wingdings" pitchFamily="2" charset="2"/>
              <a:buNone/>
            </a:pPr>
            <a:r>
              <a:rPr lang="en-US" sz="2400" dirty="0">
                <a:latin typeface="Times New Roman" pitchFamily="18" charset="0"/>
              </a:rPr>
              <a:t>		where </a:t>
            </a:r>
            <a:r>
              <a:rPr lang="en-US" sz="2400" i="1" dirty="0">
                <a:latin typeface="Times New Roman" pitchFamily="18" charset="0"/>
              </a:rPr>
              <a:t>n</a:t>
            </a:r>
            <a:r>
              <a:rPr lang="en-US" sz="2400" dirty="0">
                <a:latin typeface="Times New Roman" pitchFamily="18" charset="0"/>
              </a:rPr>
              <a:t> and </a:t>
            </a:r>
            <a:r>
              <a:rPr lang="en-US" sz="2400" i="1" dirty="0">
                <a:latin typeface="Times New Roman" pitchFamily="18" charset="0"/>
              </a:rPr>
              <a:t>p</a:t>
            </a:r>
            <a:r>
              <a:rPr lang="en-US" sz="2400" dirty="0">
                <a:latin typeface="Times New Roman" pitchFamily="18" charset="0"/>
              </a:rPr>
              <a:t> are sample size and the probability 	of success, respectively</a:t>
            </a:r>
          </a:p>
          <a:p>
            <a:pPr>
              <a:lnSpc>
                <a:spcPct val="90000"/>
              </a:lnSpc>
              <a:buFont typeface="Wingdings" pitchFamily="2" charset="2"/>
              <a:buNone/>
            </a:pPr>
            <a:r>
              <a:rPr lang="en-US" sz="2400" dirty="0">
                <a:latin typeface="Times New Roman" pitchFamily="18" charset="0"/>
              </a:rPr>
              <a:t>	</a:t>
            </a:r>
            <a:r>
              <a:rPr lang="en-US" sz="2800" dirty="0">
                <a:latin typeface="Times New Roman" pitchFamily="18" charset="0"/>
              </a:rPr>
              <a:t>Mean of hyper-geometric distribution</a:t>
            </a:r>
          </a:p>
          <a:p>
            <a:pPr>
              <a:lnSpc>
                <a:spcPct val="90000"/>
              </a:lnSpc>
              <a:buNone/>
            </a:pPr>
            <a:r>
              <a:rPr lang="en-US" sz="2800" dirty="0">
                <a:latin typeface="Times New Roman" pitchFamily="18" charset="0"/>
              </a:rPr>
              <a:t>			</a:t>
            </a:r>
            <a:r>
              <a:rPr lang="en-US" sz="2800" i="1" dirty="0">
                <a:latin typeface="Times New Roman" pitchFamily="18" charset="0"/>
              </a:rPr>
              <a:t>µ = </a:t>
            </a:r>
            <a:r>
              <a:rPr lang="en-US" sz="2800" i="1" dirty="0" err="1">
                <a:latin typeface="Times New Roman" pitchFamily="18" charset="0"/>
              </a:rPr>
              <a:t>n.a</a:t>
            </a:r>
            <a:r>
              <a:rPr lang="en-US" sz="2800" i="1" dirty="0">
                <a:latin typeface="Times New Roman" pitchFamily="18" charset="0"/>
              </a:rPr>
              <a:t>/N</a:t>
            </a:r>
          </a:p>
          <a:p>
            <a:pPr>
              <a:lnSpc>
                <a:spcPct val="90000"/>
              </a:lnSpc>
              <a:buNone/>
            </a:pPr>
            <a:r>
              <a:rPr lang="en-US" sz="2800" i="1" dirty="0">
                <a:latin typeface="Times New Roman" pitchFamily="18" charset="0"/>
              </a:rPr>
              <a:t>		</a:t>
            </a:r>
            <a:r>
              <a:rPr lang="en-US" sz="2400" dirty="0">
                <a:latin typeface="Times New Roman" pitchFamily="18" charset="0"/>
              </a:rPr>
              <a:t>where </a:t>
            </a:r>
            <a:r>
              <a:rPr lang="en-US" sz="2400" i="1" dirty="0">
                <a:latin typeface="Times New Roman" pitchFamily="18" charset="0"/>
              </a:rPr>
              <a:t>n, a,  </a:t>
            </a:r>
            <a:r>
              <a:rPr lang="en-US" sz="2400" dirty="0">
                <a:latin typeface="Times New Roman" pitchFamily="18" charset="0"/>
              </a:rPr>
              <a:t>and</a:t>
            </a:r>
            <a:r>
              <a:rPr lang="en-US" sz="2400" i="1" dirty="0">
                <a:latin typeface="Times New Roman" pitchFamily="18" charset="0"/>
              </a:rPr>
              <a:t> N </a:t>
            </a:r>
            <a:r>
              <a:rPr lang="en-US" sz="2400" dirty="0">
                <a:latin typeface="Times New Roman" pitchFamily="18" charset="0"/>
              </a:rPr>
              <a:t>are the parameters of the 	distribution. </a:t>
            </a:r>
            <a:r>
              <a:rPr lang="en-US" sz="2400" i="1" dirty="0">
                <a:latin typeface="Times New Roman" pitchFamily="18" charset="0"/>
              </a:rPr>
              <a:t> </a:t>
            </a:r>
          </a:p>
          <a:p>
            <a:pPr>
              <a:lnSpc>
                <a:spcPct val="90000"/>
              </a:lnSpc>
              <a:buFont typeface="Wingdings" pitchFamily="2" charset="2"/>
              <a:buNone/>
            </a:pPr>
            <a:r>
              <a:rPr lang="en-US" sz="2800" dirty="0">
                <a:latin typeface="Times New Roman" pitchFamily="18" charset="0"/>
              </a:rPr>
              <a:t>		</a:t>
            </a:r>
            <a:r>
              <a:rPr lang="en-US" sz="2400" dirty="0">
                <a:latin typeface="Times New Roman" pitchFamily="18" charset="0"/>
              </a:rPr>
              <a:t>Example on page 96.</a:t>
            </a:r>
          </a:p>
        </p:txBody>
      </p:sp>
    </p:spTree>
    <p:extLst>
      <p:ext uri="{BB962C8B-B14F-4D97-AF65-F5344CB8AC3E}">
        <p14:creationId xmlns:p14="http://schemas.microsoft.com/office/powerpoint/2010/main" val="2151951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12</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8195" name="Rectangle 3"/>
              <p:cNvSpPr>
                <a:spLocks noGrp="1" noChangeArrowheads="1"/>
              </p:cNvSpPr>
              <p:nvPr>
                <p:ph type="body" idx="1"/>
              </p:nvPr>
            </p:nvSpPr>
            <p:spPr>
              <a:xfrm>
                <a:off x="912813" y="1905000"/>
                <a:ext cx="7392987" cy="4191000"/>
              </a:xfrm>
            </p:spPr>
            <p:txBody>
              <a:bodyPr/>
              <a:lstStyle/>
              <a:p>
                <a:pPr>
                  <a:lnSpc>
                    <a:spcPct val="90000"/>
                  </a:lnSpc>
                  <a:buFont typeface="Wingdings" pitchFamily="2" charset="2"/>
                  <a:buNone/>
                </a:pPr>
                <a:r>
                  <a:rPr lang="en-US" b="1" dirty="0">
                    <a:latin typeface="Times New Roman" pitchFamily="18" charset="0"/>
                  </a:rPr>
                  <a:t>	</a:t>
                </a:r>
                <a:r>
                  <a:rPr lang="en-US" sz="3600" dirty="0">
                    <a:latin typeface="Times New Roman" pitchFamily="18" charset="0"/>
                  </a:rPr>
                  <a:t>Variance</a:t>
                </a:r>
              </a:p>
              <a:p>
                <a:pPr>
                  <a:lnSpc>
                    <a:spcPct val="90000"/>
                  </a:lnSpc>
                  <a:buFont typeface="Wingdings" pitchFamily="2" charset="2"/>
                  <a:buNone/>
                </a:pPr>
                <a:r>
                  <a:rPr lang="en-US" sz="2400" dirty="0">
                    <a:latin typeface="Times New Roman" pitchFamily="18" charset="0"/>
                  </a:rPr>
                  <a:t>		Variance of a discrete probability distribution		</a:t>
                </a:r>
                <a:r>
                  <a:rPr lang="el-GR" sz="2400" i="1" dirty="0">
                    <a:latin typeface="Times New Roman" pitchFamily="18" charset="0"/>
                  </a:rPr>
                  <a:t>σ</a:t>
                </a:r>
                <a:r>
                  <a:rPr lang="en-US" sz="2400" i="1" baseline="30000" dirty="0">
                    <a:latin typeface="Times New Roman" pitchFamily="18" charset="0"/>
                  </a:rPr>
                  <a:t>2</a:t>
                </a:r>
                <a:r>
                  <a:rPr lang="en-US" sz="2400" dirty="0">
                    <a:latin typeface="Times New Roman" pitchFamily="18" charset="0"/>
                  </a:rPr>
                  <a:t> = </a:t>
                </a:r>
                <a14:m>
                  <m:oMath xmlns:m="http://schemas.openxmlformats.org/officeDocument/2006/math">
                    <m:nary>
                      <m:naryPr>
                        <m:chr m:val="∑"/>
                        <m:supHide m:val="on"/>
                        <m:ctrlPr>
                          <a:rPr lang="en-US" sz="2400" i="1" smtClean="0">
                            <a:latin typeface="Cambria Math" panose="02040503050406030204" pitchFamily="18" charset="0"/>
                          </a:rPr>
                        </m:ctrlPr>
                      </m:naryPr>
                      <m:sub>
                        <m:r>
                          <m:rPr>
                            <m:brk m:alnAt="7"/>
                          </m:rPr>
                          <a:rPr lang="en-US" sz="2400" b="0" i="1" smtClean="0">
                            <a:latin typeface="Cambria Math"/>
                          </a:rPr>
                          <m:t>𝑎</m:t>
                        </m:r>
                        <m:r>
                          <a:rPr lang="en-US" sz="2400" b="0" i="1" smtClean="0">
                            <a:latin typeface="Cambria Math"/>
                          </a:rPr>
                          <m:t>𝑙𝑙</m:t>
                        </m:r>
                        <m:r>
                          <a:rPr lang="en-US" sz="2400" b="0" i="1" smtClean="0">
                            <a:latin typeface="Cambria Math"/>
                          </a:rPr>
                          <m:t> </m:t>
                        </m:r>
                        <m:r>
                          <a:rPr lang="en-US" sz="2400" b="0" i="1" smtClean="0">
                            <a:latin typeface="Cambria Math"/>
                          </a:rPr>
                          <m:t>𝑥</m:t>
                        </m:r>
                      </m:sub>
                      <m:sup/>
                      <m:e>
                        <m:d>
                          <m:dPr>
                            <m:ctrlPr>
                              <a:rPr lang="en-US" sz="2400" b="0" i="1" smtClean="0">
                                <a:latin typeface="Cambria Math" panose="02040503050406030204" pitchFamily="18" charset="0"/>
                              </a:rPr>
                            </m:ctrlPr>
                          </m:dPr>
                          <m:e>
                            <m:r>
                              <a:rPr lang="en-US" sz="2400" b="0" i="1" smtClean="0">
                                <a:latin typeface="Cambria Math"/>
                              </a:rPr>
                              <m:t>𝑥</m:t>
                            </m:r>
                            <m:r>
                              <a:rPr lang="en-US" sz="2400" b="0" i="1" smtClean="0">
                                <a:latin typeface="Cambria Math"/>
                              </a:rPr>
                              <m:t>− </m:t>
                            </m:r>
                            <m:r>
                              <a:rPr lang="en-US" sz="2400" b="0" i="1" smtClean="0">
                                <a:latin typeface="Cambria Math"/>
                                <a:ea typeface="Cambria Math"/>
                              </a:rPr>
                              <m:t>𝜇</m:t>
                            </m:r>
                          </m:e>
                        </m:d>
                        <m:r>
                          <a:rPr lang="en-US" sz="2400" b="0" i="1" baseline="30000" smtClean="0">
                            <a:latin typeface="Cambria Math"/>
                            <a:ea typeface="Cambria Math"/>
                          </a:rPr>
                          <m:t>2</m:t>
                        </m:r>
                        <m:r>
                          <a:rPr lang="en-US" sz="2400" b="0" i="1" smtClean="0">
                            <a:latin typeface="Cambria Math"/>
                            <a:ea typeface="Cambria Math"/>
                          </a:rPr>
                          <m:t> . </m:t>
                        </m:r>
                        <m:r>
                          <a:rPr lang="en-US" sz="2400" b="0" i="1" smtClean="0">
                            <a:latin typeface="Cambria Math"/>
                            <a:ea typeface="Cambria Math"/>
                          </a:rPr>
                          <m:t>𝑓</m:t>
                        </m:r>
                        <m:r>
                          <a:rPr lang="en-US" sz="2400" b="0" i="1" smtClean="0">
                            <a:latin typeface="Cambria Math"/>
                            <a:ea typeface="Cambria Math"/>
                          </a:rPr>
                          <m:t>(</m:t>
                        </m:r>
                        <m:r>
                          <a:rPr lang="en-US" sz="2400" b="0" i="1" smtClean="0">
                            <a:latin typeface="Cambria Math"/>
                            <a:ea typeface="Cambria Math"/>
                          </a:rPr>
                          <m:t>𝑥</m:t>
                        </m:r>
                        <m:r>
                          <a:rPr lang="en-US" sz="2400" b="0" i="1" smtClean="0">
                            <a:latin typeface="Cambria Math"/>
                            <a:ea typeface="Cambria Math"/>
                          </a:rPr>
                          <m:t>)</m:t>
                        </m:r>
                      </m:e>
                    </m:nary>
                  </m:oMath>
                </a14:m>
                <a:endParaRPr lang="en-US" sz="2400" dirty="0">
                  <a:latin typeface="Times New Roman" pitchFamily="18" charset="0"/>
                </a:endParaRPr>
              </a:p>
              <a:p>
                <a:pPr>
                  <a:lnSpc>
                    <a:spcPct val="90000"/>
                  </a:lnSpc>
                  <a:buFont typeface="Wingdings" pitchFamily="2" charset="2"/>
                  <a:buNone/>
                </a:pPr>
                <a:endParaRPr lang="en-US" sz="2400" dirty="0">
                  <a:latin typeface="Times New Roman" pitchFamily="18" charset="0"/>
                </a:endParaRPr>
              </a:p>
              <a:p>
                <a:pPr>
                  <a:lnSpc>
                    <a:spcPct val="90000"/>
                  </a:lnSpc>
                  <a:buFont typeface="Wingdings" pitchFamily="2" charset="2"/>
                  <a:buNone/>
                </a:pPr>
                <a:r>
                  <a:rPr lang="en-US" sz="2400" dirty="0">
                    <a:latin typeface="Times New Roman" pitchFamily="18" charset="0"/>
                  </a:rPr>
                  <a:t>		Standard deviation is the square root of variance 	and hence is given by</a:t>
                </a:r>
              </a:p>
              <a:p>
                <a:pPr>
                  <a:lnSpc>
                    <a:spcPct val="90000"/>
                  </a:lnSpc>
                  <a:buNone/>
                </a:pPr>
                <a:r>
                  <a:rPr lang="en-US" sz="2800" dirty="0">
                    <a:latin typeface="Times New Roman" pitchFamily="18" charset="0"/>
                  </a:rPr>
                  <a:t>			</a:t>
                </a:r>
                <a:r>
                  <a:rPr lang="el-GR" sz="2800" dirty="0">
                    <a:latin typeface="Times New Roman" pitchFamily="18" charset="0"/>
                  </a:rPr>
                  <a:t>σ</a:t>
                </a:r>
                <a:r>
                  <a:rPr lang="en-US" sz="2800" dirty="0">
                    <a:latin typeface="Times New Roman" pitchFamily="18" charset="0"/>
                  </a:rPr>
                  <a:t> = </a:t>
                </a:r>
                <a14:m>
                  <m:oMath xmlns:m="http://schemas.openxmlformats.org/officeDocument/2006/math">
                    <m:rad>
                      <m:radPr>
                        <m:degHide m:val="on"/>
                        <m:ctrlPr>
                          <a:rPr lang="en-US" sz="2800" i="1" smtClean="0">
                            <a:latin typeface="Cambria Math" panose="02040503050406030204" pitchFamily="18" charset="0"/>
                          </a:rPr>
                        </m:ctrlPr>
                      </m:radPr>
                      <m:deg/>
                      <m:e>
                        <m:nary>
                          <m:naryPr>
                            <m:chr m:val="∑"/>
                            <m:supHide m:val="on"/>
                            <m:ctrlPr>
                              <a:rPr lang="en-US" sz="2800" i="1">
                                <a:latin typeface="Cambria Math" panose="02040503050406030204" pitchFamily="18" charset="0"/>
                              </a:rPr>
                            </m:ctrlPr>
                          </m:naryPr>
                          <m:sub>
                            <m:r>
                              <m:rPr>
                                <m:brk m:alnAt="7"/>
                              </m:rPr>
                              <a:rPr lang="en-US" sz="2800" i="1">
                                <a:latin typeface="Cambria Math"/>
                              </a:rPr>
                              <m:t>𝑎</m:t>
                            </m:r>
                            <m:r>
                              <a:rPr lang="en-US" sz="2800" i="1">
                                <a:latin typeface="Cambria Math"/>
                              </a:rPr>
                              <m:t>𝑙𝑙</m:t>
                            </m:r>
                            <m:r>
                              <a:rPr lang="en-US" sz="2800" i="1">
                                <a:latin typeface="Cambria Math"/>
                              </a:rPr>
                              <m:t> </m:t>
                            </m:r>
                            <m:r>
                              <a:rPr lang="en-US" sz="2800" i="1">
                                <a:latin typeface="Cambria Math"/>
                              </a:rPr>
                              <m:t>𝑥</m:t>
                            </m:r>
                          </m:sub>
                          <m:sup/>
                          <m:e>
                            <m:d>
                              <m:dPr>
                                <m:ctrlPr>
                                  <a:rPr lang="en-US" sz="2800" i="1">
                                    <a:latin typeface="Cambria Math" panose="02040503050406030204" pitchFamily="18" charset="0"/>
                                  </a:rPr>
                                </m:ctrlPr>
                              </m:dPr>
                              <m:e>
                                <m:r>
                                  <a:rPr lang="en-US" sz="2800" i="1">
                                    <a:latin typeface="Cambria Math"/>
                                  </a:rPr>
                                  <m:t>𝑥</m:t>
                                </m:r>
                                <m:r>
                                  <a:rPr lang="en-US" sz="2800" i="1">
                                    <a:latin typeface="Cambria Math"/>
                                  </a:rPr>
                                  <m:t>− </m:t>
                                </m:r>
                                <m:r>
                                  <a:rPr lang="en-US" sz="2800" i="1">
                                    <a:latin typeface="Cambria Math"/>
                                    <a:ea typeface="Cambria Math"/>
                                  </a:rPr>
                                  <m:t>𝜇</m:t>
                                </m:r>
                              </m:e>
                            </m:d>
                            <m:r>
                              <a:rPr lang="en-US" sz="2800" i="1" baseline="30000">
                                <a:latin typeface="Cambria Math"/>
                                <a:ea typeface="Cambria Math"/>
                              </a:rPr>
                              <m:t>2</m:t>
                            </m:r>
                            <m:r>
                              <a:rPr lang="en-US" sz="2800" i="1">
                                <a:latin typeface="Cambria Math"/>
                                <a:ea typeface="Cambria Math"/>
                              </a:rPr>
                              <m:t> . </m:t>
                            </m:r>
                            <m:r>
                              <a:rPr lang="en-US" sz="2800" i="1">
                                <a:latin typeface="Cambria Math"/>
                                <a:ea typeface="Cambria Math"/>
                              </a:rPr>
                              <m:t>𝑓</m:t>
                            </m:r>
                            <m:r>
                              <a:rPr lang="en-US" sz="2800" i="1">
                                <a:latin typeface="Cambria Math"/>
                                <a:ea typeface="Cambria Math"/>
                              </a:rPr>
                              <m:t>(</m:t>
                            </m:r>
                            <m:r>
                              <a:rPr lang="en-US" sz="2800" i="1">
                                <a:latin typeface="Cambria Math"/>
                                <a:ea typeface="Cambria Math"/>
                              </a:rPr>
                              <m:t>𝑥</m:t>
                            </m:r>
                            <m:r>
                              <a:rPr lang="en-US" sz="2800" i="1">
                                <a:latin typeface="Cambria Math"/>
                                <a:ea typeface="Cambria Math"/>
                              </a:rPr>
                              <m:t>)</m:t>
                            </m:r>
                          </m:e>
                        </m:nary>
                      </m:e>
                    </m:rad>
                  </m:oMath>
                </a14:m>
                <a:endParaRPr lang="en-US" sz="2400" dirty="0">
                  <a:latin typeface="Times New Roman" pitchFamily="18" charset="0"/>
                </a:endParaRPr>
              </a:p>
              <a:p>
                <a:pPr>
                  <a:lnSpc>
                    <a:spcPct val="90000"/>
                  </a:lnSpc>
                  <a:buNone/>
                </a:pPr>
                <a:r>
                  <a:rPr lang="en-US" sz="2400" dirty="0">
                    <a:latin typeface="Times New Roman" pitchFamily="18" charset="0"/>
                  </a:rPr>
                  <a:t>		Example on page 97</a:t>
                </a:r>
              </a:p>
            </p:txBody>
          </p:sp>
        </mc:Choice>
        <mc:Fallback xmlns="">
          <p:sp>
            <p:nvSpPr>
              <p:cNvPr id="8195" name="Rectangle 3"/>
              <p:cNvSpPr>
                <a:spLocks noGrp="1" noRot="1" noChangeAspect="1" noMove="1" noResize="1" noEditPoints="1" noAdjustHandles="1" noChangeArrowheads="1" noChangeShapeType="1" noTextEdit="1"/>
              </p:cNvSpPr>
              <p:nvPr>
                <p:ph type="body" idx="1"/>
              </p:nvPr>
            </p:nvSpPr>
            <p:spPr>
              <a:xfrm>
                <a:off x="912813" y="1905000"/>
                <a:ext cx="7392987" cy="4191000"/>
              </a:xfrm>
              <a:blipFill rotWithShape="1">
                <a:blip r:embed="rId2"/>
                <a:stretch>
                  <a:fillRect t="-3639"/>
                </a:stretch>
              </a:blipFill>
            </p:spPr>
            <p:txBody>
              <a:bodyPr/>
              <a:lstStyle/>
              <a:p>
                <a:r>
                  <a:rPr lang="en-US">
                    <a:noFill/>
                  </a:rPr>
                  <a:t> </a:t>
                </a:r>
              </a:p>
            </p:txBody>
          </p:sp>
        </mc:Fallback>
      </mc:AlternateContent>
    </p:spTree>
    <p:extLst>
      <p:ext uri="{BB962C8B-B14F-4D97-AF65-F5344CB8AC3E}">
        <p14:creationId xmlns:p14="http://schemas.microsoft.com/office/powerpoint/2010/main" val="3741790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13</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8195" name="Rectangle 3"/>
          <p:cNvSpPr>
            <a:spLocks noGrp="1" noChangeArrowheads="1"/>
          </p:cNvSpPr>
          <p:nvPr>
            <p:ph type="body" idx="1"/>
          </p:nvPr>
        </p:nvSpPr>
        <p:spPr>
          <a:xfrm>
            <a:off x="912813" y="1905000"/>
            <a:ext cx="7392987" cy="4191000"/>
          </a:xfrm>
        </p:spPr>
        <p:txBody>
          <a:bodyPr/>
          <a:lstStyle/>
          <a:p>
            <a:pPr>
              <a:lnSpc>
                <a:spcPct val="90000"/>
              </a:lnSpc>
              <a:buFont typeface="Wingdings" pitchFamily="2" charset="2"/>
              <a:buNone/>
            </a:pPr>
            <a:r>
              <a:rPr lang="en-US" b="1" dirty="0">
                <a:latin typeface="Times New Roman" pitchFamily="18" charset="0"/>
              </a:rPr>
              <a:t>	</a:t>
            </a:r>
            <a:r>
              <a:rPr lang="en-US" sz="2800" dirty="0">
                <a:latin typeface="Times New Roman" pitchFamily="18" charset="0"/>
              </a:rPr>
              <a:t>Variance of binomial distribution</a:t>
            </a:r>
          </a:p>
          <a:p>
            <a:pPr>
              <a:lnSpc>
                <a:spcPct val="90000"/>
              </a:lnSpc>
              <a:buFont typeface="Wingdings" pitchFamily="2" charset="2"/>
              <a:buNone/>
            </a:pPr>
            <a:r>
              <a:rPr lang="en-US" sz="2400" dirty="0">
                <a:latin typeface="Times New Roman" pitchFamily="18" charset="0"/>
              </a:rPr>
              <a:t>			</a:t>
            </a:r>
            <a:r>
              <a:rPr lang="el-GR" sz="2400" i="1" dirty="0">
                <a:latin typeface="Times New Roman" pitchFamily="18" charset="0"/>
              </a:rPr>
              <a:t>σ</a:t>
            </a:r>
            <a:r>
              <a:rPr lang="en-US" sz="2400" i="1" baseline="30000" dirty="0">
                <a:latin typeface="Times New Roman" pitchFamily="18" charset="0"/>
              </a:rPr>
              <a:t>2</a:t>
            </a:r>
            <a:r>
              <a:rPr lang="en-US" sz="2400" i="1" dirty="0">
                <a:latin typeface="Times New Roman" pitchFamily="18" charset="0"/>
              </a:rPr>
              <a:t> = n . p . (1 – p)</a:t>
            </a:r>
          </a:p>
          <a:p>
            <a:pPr>
              <a:lnSpc>
                <a:spcPct val="90000"/>
              </a:lnSpc>
              <a:buFont typeface="Wingdings" pitchFamily="2" charset="2"/>
              <a:buNone/>
            </a:pPr>
            <a:endParaRPr lang="en-US" sz="2400" dirty="0">
              <a:latin typeface="Times New Roman" pitchFamily="18" charset="0"/>
            </a:endParaRPr>
          </a:p>
          <a:p>
            <a:pPr>
              <a:lnSpc>
                <a:spcPct val="90000"/>
              </a:lnSpc>
              <a:buFont typeface="Wingdings" pitchFamily="2" charset="2"/>
              <a:buNone/>
            </a:pPr>
            <a:r>
              <a:rPr lang="en-US" sz="2400" dirty="0">
                <a:latin typeface="Times New Roman" pitchFamily="18" charset="0"/>
              </a:rPr>
              <a:t>		Example on page 98</a:t>
            </a:r>
          </a:p>
          <a:p>
            <a:pPr>
              <a:lnSpc>
                <a:spcPct val="90000"/>
              </a:lnSpc>
              <a:buNone/>
            </a:pPr>
            <a:r>
              <a:rPr lang="en-US" sz="2400" dirty="0">
                <a:latin typeface="Times New Roman" pitchFamily="18" charset="0"/>
              </a:rPr>
              <a:t>	</a:t>
            </a:r>
          </a:p>
          <a:p>
            <a:pPr>
              <a:lnSpc>
                <a:spcPct val="90000"/>
              </a:lnSpc>
              <a:buNone/>
            </a:pPr>
            <a:r>
              <a:rPr lang="en-US" sz="2400" dirty="0">
                <a:latin typeface="Times New Roman" pitchFamily="18" charset="0"/>
              </a:rPr>
              <a:t>	</a:t>
            </a:r>
            <a:r>
              <a:rPr lang="en-US" sz="2800" dirty="0">
                <a:latin typeface="Times New Roman" pitchFamily="18" charset="0"/>
              </a:rPr>
              <a:t>Variance of binomial distribution</a:t>
            </a:r>
          </a:p>
          <a:p>
            <a:pPr>
              <a:lnSpc>
                <a:spcPct val="90000"/>
              </a:lnSpc>
              <a:buNone/>
            </a:pPr>
            <a:r>
              <a:rPr lang="en-US" sz="2000" dirty="0">
                <a:latin typeface="Times New Roman" pitchFamily="18" charset="0"/>
              </a:rPr>
              <a:t>			</a:t>
            </a:r>
            <a:r>
              <a:rPr lang="el-GR" sz="2000" i="1" dirty="0">
                <a:latin typeface="Times New Roman" pitchFamily="18" charset="0"/>
              </a:rPr>
              <a:t>σ</a:t>
            </a:r>
            <a:r>
              <a:rPr lang="en-US" sz="2000" i="1" baseline="30000" dirty="0">
                <a:latin typeface="Times New Roman" pitchFamily="18" charset="0"/>
              </a:rPr>
              <a:t>2</a:t>
            </a:r>
            <a:r>
              <a:rPr lang="en-US" sz="2000" i="1" dirty="0">
                <a:latin typeface="Times New Roman" pitchFamily="18" charset="0"/>
              </a:rPr>
              <a:t> = n . a/N . (1–a/N)((N-n)/(N-1))</a:t>
            </a:r>
          </a:p>
          <a:p>
            <a:pPr>
              <a:lnSpc>
                <a:spcPct val="90000"/>
              </a:lnSpc>
              <a:buNone/>
            </a:pPr>
            <a:r>
              <a:rPr lang="en-US" sz="2000" i="1" dirty="0">
                <a:latin typeface="Times New Roman" pitchFamily="18" charset="0"/>
              </a:rPr>
              <a:t>		</a:t>
            </a:r>
          </a:p>
          <a:p>
            <a:pPr>
              <a:lnSpc>
                <a:spcPct val="90000"/>
              </a:lnSpc>
              <a:buNone/>
            </a:pPr>
            <a:r>
              <a:rPr lang="en-US" sz="2000" i="1" dirty="0">
                <a:latin typeface="Times New Roman" pitchFamily="18" charset="0"/>
              </a:rPr>
              <a:t>		</a:t>
            </a:r>
            <a:r>
              <a:rPr lang="en-US" sz="2400" dirty="0">
                <a:latin typeface="Times New Roman" pitchFamily="18" charset="0"/>
              </a:rPr>
              <a:t>Example on page 98</a:t>
            </a:r>
          </a:p>
          <a:p>
            <a:pPr>
              <a:lnSpc>
                <a:spcPct val="90000"/>
              </a:lnSpc>
              <a:buNone/>
            </a:pPr>
            <a:endParaRPr lang="en-US" sz="2400" i="1" dirty="0">
              <a:latin typeface="Times New Roman" pitchFamily="18" charset="0"/>
            </a:endParaRPr>
          </a:p>
          <a:p>
            <a:pPr>
              <a:lnSpc>
                <a:spcPct val="90000"/>
              </a:lnSpc>
              <a:buFont typeface="Wingdings" pitchFamily="2" charset="2"/>
              <a:buNone/>
            </a:pPr>
            <a:endParaRPr lang="en-US" sz="2400" dirty="0">
              <a:latin typeface="Times New Roman" pitchFamily="18" charset="0"/>
            </a:endParaRPr>
          </a:p>
        </p:txBody>
      </p:sp>
    </p:spTree>
    <p:extLst>
      <p:ext uri="{BB962C8B-B14F-4D97-AF65-F5344CB8AC3E}">
        <p14:creationId xmlns:p14="http://schemas.microsoft.com/office/powerpoint/2010/main" val="1176111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14</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9219" name="Rectangle 3"/>
              <p:cNvSpPr>
                <a:spLocks noGrp="1" noChangeArrowheads="1"/>
              </p:cNvSpPr>
              <p:nvPr>
                <p:ph type="body" idx="1"/>
              </p:nvPr>
            </p:nvSpPr>
            <p:spPr>
              <a:xfrm>
                <a:off x="912813" y="1905000"/>
                <a:ext cx="7392987" cy="4191000"/>
              </a:xfrm>
            </p:spPr>
            <p:txBody>
              <a:bodyPr/>
              <a:lstStyle/>
              <a:p>
                <a:pPr>
                  <a:lnSpc>
                    <a:spcPct val="80000"/>
                  </a:lnSpc>
                  <a:buFont typeface="Wingdings" pitchFamily="2" charset="2"/>
                  <a:buNone/>
                </a:pPr>
                <a:r>
                  <a:rPr lang="en-US" sz="3600" dirty="0">
                    <a:latin typeface="Times New Roman" pitchFamily="18" charset="0"/>
                  </a:rPr>
                  <a:t>4.5 </a:t>
                </a:r>
                <a:r>
                  <a:rPr lang="en-US" sz="3600" dirty="0" err="1">
                    <a:latin typeface="Times New Roman" pitchFamily="18" charset="0"/>
                  </a:rPr>
                  <a:t>Chebyshev’s</a:t>
                </a:r>
                <a:r>
                  <a:rPr lang="en-US" sz="3600" dirty="0">
                    <a:latin typeface="Times New Roman" pitchFamily="18" charset="0"/>
                  </a:rPr>
                  <a:t> Theorem</a:t>
                </a:r>
              </a:p>
              <a:p>
                <a:pPr>
                  <a:lnSpc>
                    <a:spcPct val="80000"/>
                  </a:lnSpc>
                  <a:buFont typeface="Wingdings" pitchFamily="2" charset="2"/>
                  <a:buNone/>
                </a:pPr>
                <a:r>
                  <a:rPr lang="en-US" sz="3600" dirty="0">
                    <a:latin typeface="Times New Roman" pitchFamily="18" charset="0"/>
                  </a:rPr>
                  <a:t>	</a:t>
                </a:r>
                <a:r>
                  <a:rPr lang="en-US" sz="2400" dirty="0">
                    <a:latin typeface="Times New Roman" pitchFamily="18" charset="0"/>
                  </a:rPr>
                  <a:t>Theorem 4.1: If a probability distribution has mean </a:t>
                </a:r>
                <a:r>
                  <a:rPr lang="en-US" sz="2400" i="1" dirty="0">
                    <a:latin typeface="Times New Roman" pitchFamily="18" charset="0"/>
                  </a:rPr>
                  <a:t>µ</a:t>
                </a:r>
                <a:r>
                  <a:rPr lang="en-US" sz="2400" dirty="0">
                    <a:latin typeface="Times New Roman" pitchFamily="18" charset="0"/>
                  </a:rPr>
                  <a:t> and standard deviation </a:t>
                </a:r>
                <a:r>
                  <a:rPr lang="el-GR" sz="2400" i="1" dirty="0">
                    <a:latin typeface="Times New Roman" pitchFamily="18" charset="0"/>
                  </a:rPr>
                  <a:t>σ</a:t>
                </a:r>
                <a:r>
                  <a:rPr lang="en-US" sz="2400" dirty="0">
                    <a:latin typeface="Times New Roman" pitchFamily="18" charset="0"/>
                  </a:rPr>
                  <a:t>, the probability of getting a value which deviates from </a:t>
                </a:r>
                <a:r>
                  <a:rPr lang="en-US" sz="2400" i="1" dirty="0">
                    <a:latin typeface="Times New Roman" pitchFamily="18" charset="0"/>
                  </a:rPr>
                  <a:t>µ</a:t>
                </a:r>
                <a:r>
                  <a:rPr lang="en-US" sz="2400" dirty="0">
                    <a:latin typeface="Times New Roman" pitchFamily="18" charset="0"/>
                  </a:rPr>
                  <a:t> by at least </a:t>
                </a:r>
                <a:r>
                  <a:rPr lang="en-US" sz="2400" i="1" dirty="0">
                    <a:latin typeface="Times New Roman" pitchFamily="18" charset="0"/>
                  </a:rPr>
                  <a:t>k</a:t>
                </a:r>
                <a:r>
                  <a:rPr lang="el-GR" sz="2400" i="1" dirty="0">
                    <a:latin typeface="Times New Roman" pitchFamily="18" charset="0"/>
                  </a:rPr>
                  <a:t>σ</a:t>
                </a:r>
                <a:r>
                  <a:rPr lang="en-US" sz="2400" dirty="0">
                    <a:latin typeface="Times New Roman" pitchFamily="18" charset="0"/>
                  </a:rPr>
                  <a:t> is at most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1</m:t>
                        </m:r>
                      </m:num>
                      <m:den>
                        <m:r>
                          <a:rPr lang="en-US" sz="2400" b="0" i="1" smtClean="0">
                            <a:latin typeface="Cambria Math"/>
                          </a:rPr>
                          <m:t>𝑘</m:t>
                        </m:r>
                        <m:r>
                          <a:rPr lang="en-US" sz="2400" b="0" i="1" baseline="30000" smtClean="0">
                            <a:latin typeface="Cambria Math"/>
                          </a:rPr>
                          <m:t>2</m:t>
                        </m:r>
                      </m:den>
                    </m:f>
                    <m:r>
                      <a:rPr lang="en-US" sz="2400" b="0" i="0" smtClean="0">
                        <a:latin typeface="Cambria Math"/>
                      </a:rPr>
                      <m:t> .</m:t>
                    </m:r>
                  </m:oMath>
                </a14:m>
                <a:r>
                  <a:rPr lang="en-US" sz="2400" dirty="0">
                    <a:latin typeface="Times New Roman" pitchFamily="18" charset="0"/>
                  </a:rPr>
                  <a:t>  Symbolically, </a:t>
                </a:r>
              </a:p>
              <a:p>
                <a:pPr>
                  <a:lnSpc>
                    <a:spcPct val="80000"/>
                  </a:lnSpc>
                  <a:buNone/>
                </a:pPr>
                <a:r>
                  <a:rPr lang="en-US" sz="2400" dirty="0">
                    <a:latin typeface="Times New Roman" pitchFamily="18" charset="0"/>
                  </a:rPr>
                  <a:t>		P(</a:t>
                </a:r>
                <a14:m>
                  <m:oMath xmlns:m="http://schemas.openxmlformats.org/officeDocument/2006/math">
                    <m:d>
                      <m:dPr>
                        <m:begChr m:val="|"/>
                        <m:endChr m:val="|"/>
                        <m:ctrlPr>
                          <a:rPr lang="en-US" sz="2400" i="1" smtClean="0">
                            <a:latin typeface="Cambria Math" panose="02040503050406030204" pitchFamily="18" charset="0"/>
                          </a:rPr>
                        </m:ctrlPr>
                      </m:dPr>
                      <m:e>
                        <m:r>
                          <a:rPr lang="en-US" sz="2400" b="0" i="1" smtClean="0">
                            <a:latin typeface="Cambria Math"/>
                          </a:rPr>
                          <m:t>𝑋</m:t>
                        </m:r>
                        <m:r>
                          <a:rPr lang="en-US" sz="2400" b="0" i="1" smtClean="0">
                            <a:latin typeface="Cambria Math"/>
                          </a:rPr>
                          <m:t>−</m:t>
                        </m:r>
                        <m:r>
                          <a:rPr lang="en-US" sz="2400" b="0" i="1" smtClean="0">
                            <a:latin typeface="Cambria Math"/>
                            <a:ea typeface="Cambria Math"/>
                          </a:rPr>
                          <m:t>𝜇</m:t>
                        </m:r>
                      </m:e>
                    </m:d>
                  </m:oMath>
                </a14:m>
                <a:r>
                  <a:rPr lang="en-US" sz="2400" dirty="0">
                    <a:latin typeface="Times New Roman" pitchFamily="18" charset="0"/>
                  </a:rPr>
                  <a:t> ≥ </a:t>
                </a:r>
                <a:r>
                  <a:rPr lang="en-US" sz="2400" i="1" dirty="0">
                    <a:latin typeface="Times New Roman" pitchFamily="18" charset="0"/>
                  </a:rPr>
                  <a:t>k</a:t>
                </a:r>
                <a:r>
                  <a:rPr lang="el-GR" sz="2400" i="1" dirty="0">
                    <a:latin typeface="Times New Roman" pitchFamily="18" charset="0"/>
                  </a:rPr>
                  <a:t>σ</a:t>
                </a:r>
                <a:r>
                  <a:rPr lang="en-US" sz="2400" dirty="0">
                    <a:latin typeface="Times New Roman" pitchFamily="18" charset="0"/>
                  </a:rPr>
                  <a:t>)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1</m:t>
                        </m:r>
                      </m:num>
                      <m:den>
                        <m:r>
                          <a:rPr lang="en-US" sz="2400" b="0" i="1" smtClean="0">
                            <a:latin typeface="Cambria Math"/>
                          </a:rPr>
                          <m:t>𝑘</m:t>
                        </m:r>
                        <m:r>
                          <a:rPr lang="en-US" sz="2400" b="0" i="1" baseline="30000" smtClean="0">
                            <a:latin typeface="Cambria Math"/>
                          </a:rPr>
                          <m:t>2</m:t>
                        </m:r>
                      </m:den>
                    </m:f>
                  </m:oMath>
                </a14:m>
                <a:r>
                  <a:rPr lang="en-US" sz="2400" dirty="0">
                    <a:latin typeface="Times New Roman" pitchFamily="18" charset="0"/>
                  </a:rPr>
                  <a:t>, where P(</a:t>
                </a:r>
                <a14:m>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a:rPr>
                          <m:t>𝑋</m:t>
                        </m:r>
                        <m:r>
                          <a:rPr lang="en-US" sz="2400" i="1">
                            <a:latin typeface="Cambria Math"/>
                          </a:rPr>
                          <m:t>−</m:t>
                        </m:r>
                        <m:r>
                          <a:rPr lang="en-US" sz="2400" i="1">
                            <a:latin typeface="Cambria Math"/>
                            <a:ea typeface="Cambria Math"/>
                          </a:rPr>
                          <m:t>𝜇</m:t>
                        </m:r>
                      </m:e>
                    </m:d>
                  </m:oMath>
                </a14:m>
                <a:r>
                  <a:rPr lang="en-US" sz="2400" dirty="0">
                    <a:latin typeface="Times New Roman" pitchFamily="18" charset="0"/>
                  </a:rPr>
                  <a:t> ≥ </a:t>
                </a:r>
                <a:r>
                  <a:rPr lang="en-US" sz="2400" i="1" dirty="0">
                    <a:latin typeface="Times New Roman" pitchFamily="18" charset="0"/>
                  </a:rPr>
                  <a:t>k</a:t>
                </a:r>
                <a:r>
                  <a:rPr lang="el-GR" sz="2400" i="1" dirty="0">
                    <a:latin typeface="Times New Roman" pitchFamily="18" charset="0"/>
                  </a:rPr>
                  <a:t>σ</a:t>
                </a:r>
                <a:r>
                  <a:rPr lang="en-US" sz="2400" dirty="0">
                    <a:latin typeface="Times New Roman" pitchFamily="18" charset="0"/>
                  </a:rPr>
                  <a:t>)  is the probability associated with the set of outcomes for which x, the value of a random variable having the given probability distribution, is such that </a:t>
                </a:r>
                <a14:m>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a:rPr>
                          <m:t>𝑋</m:t>
                        </m:r>
                        <m:r>
                          <a:rPr lang="en-US" sz="2400" i="1">
                            <a:latin typeface="Cambria Math"/>
                          </a:rPr>
                          <m:t>−</m:t>
                        </m:r>
                        <m:r>
                          <a:rPr lang="en-US" sz="2400" i="1">
                            <a:latin typeface="Cambria Math"/>
                            <a:ea typeface="Cambria Math"/>
                          </a:rPr>
                          <m:t>𝜇</m:t>
                        </m:r>
                      </m:e>
                    </m:d>
                  </m:oMath>
                </a14:m>
                <a:r>
                  <a:rPr lang="en-US" sz="2400" dirty="0">
                    <a:latin typeface="Times New Roman" pitchFamily="18" charset="0"/>
                  </a:rPr>
                  <a:t> ≥ </a:t>
                </a:r>
                <a:r>
                  <a:rPr lang="en-US" sz="2400" i="1" dirty="0">
                    <a:latin typeface="Times New Roman" pitchFamily="18" charset="0"/>
                  </a:rPr>
                  <a:t>k</a:t>
                </a:r>
                <a:r>
                  <a:rPr lang="el-GR" sz="2400" i="1" dirty="0">
                    <a:latin typeface="Times New Roman" pitchFamily="18" charset="0"/>
                  </a:rPr>
                  <a:t>σ</a:t>
                </a:r>
                <a:r>
                  <a:rPr lang="en-US" sz="2400" dirty="0">
                    <a:latin typeface="Times New Roman" pitchFamily="18" charset="0"/>
                  </a:rPr>
                  <a:t> </a:t>
                </a:r>
              </a:p>
              <a:p>
                <a:pPr>
                  <a:lnSpc>
                    <a:spcPct val="80000"/>
                  </a:lnSpc>
                  <a:buNone/>
                </a:pPr>
                <a:r>
                  <a:rPr lang="en-US" sz="2400" dirty="0">
                    <a:latin typeface="Times New Roman" pitchFamily="18" charset="0"/>
                  </a:rPr>
                  <a:t>	Examples on page 101-102.</a:t>
                </a:r>
              </a:p>
            </p:txBody>
          </p:sp>
        </mc:Choice>
        <mc:Fallback xmlns="">
          <p:sp>
            <p:nvSpPr>
              <p:cNvPr id="9219" name="Rectangle 3"/>
              <p:cNvSpPr>
                <a:spLocks noGrp="1" noRot="1" noChangeAspect="1" noMove="1" noResize="1" noEditPoints="1" noAdjustHandles="1" noChangeArrowheads="1" noChangeShapeType="1" noTextEdit="1"/>
              </p:cNvSpPr>
              <p:nvPr>
                <p:ph type="body" idx="1"/>
              </p:nvPr>
            </p:nvSpPr>
            <p:spPr>
              <a:xfrm>
                <a:off x="912813" y="1905000"/>
                <a:ext cx="7392987" cy="4191000"/>
              </a:xfrm>
              <a:blipFill rotWithShape="1">
                <a:blip r:embed="rId2"/>
                <a:stretch>
                  <a:fillRect l="-2556" t="-4949" r="-82"/>
                </a:stretch>
              </a:blipFill>
            </p:spPr>
            <p:txBody>
              <a:bodyPr/>
              <a:lstStyle/>
              <a:p>
                <a:r>
                  <a:rPr lang="en-US">
                    <a:noFill/>
                  </a:rPr>
                  <a:t> </a:t>
                </a:r>
              </a:p>
            </p:txBody>
          </p:sp>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15</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4.6 The Poisson Approximation to the Binomial Distribution</a:t>
                </a:r>
              </a:p>
              <a:p>
                <a:pPr marL="609600" indent="-609600">
                  <a:lnSpc>
                    <a:spcPct val="90000"/>
                  </a:lnSpc>
                  <a:buFont typeface="Wingdings" pitchFamily="2" charset="2"/>
                  <a:buNone/>
                </a:pPr>
                <a:r>
                  <a:rPr lang="en-US" sz="3600" dirty="0">
                    <a:latin typeface="Times New Roman" pitchFamily="18" charset="0"/>
                  </a:rPr>
                  <a:t>	</a:t>
                </a:r>
                <a:r>
                  <a:rPr lang="en-US" sz="2800" b="1" dirty="0">
                    <a:latin typeface="Times New Roman" pitchFamily="18" charset="0"/>
                  </a:rPr>
                  <a:t>Poisson distribution</a:t>
                </a:r>
                <a:r>
                  <a:rPr lang="en-US" sz="2800" dirty="0">
                    <a:latin typeface="Times New Roman" pitchFamily="18" charset="0"/>
                  </a:rPr>
                  <a:t>: </a:t>
                </a:r>
                <a:r>
                  <a:rPr lang="en-US" sz="2400" dirty="0">
                    <a:latin typeface="Times New Roman" pitchFamily="18" charset="0"/>
                  </a:rPr>
                  <a:t>often serves as a model for counts, which do not have a natural upper bound.  The Poisson distribution, with mean </a:t>
                </a:r>
                <a:r>
                  <a:rPr lang="el-GR" sz="2400" i="1" dirty="0">
                    <a:latin typeface="Times New Roman" pitchFamily="18" charset="0"/>
                  </a:rPr>
                  <a:t>λ</a:t>
                </a:r>
                <a:r>
                  <a:rPr lang="en-US" sz="2400" dirty="0">
                    <a:latin typeface="Times New Roman" pitchFamily="18" charset="0"/>
                  </a:rPr>
                  <a:t>, has the following distribution:</a:t>
                </a:r>
              </a:p>
              <a:p>
                <a:pPr marL="609600" indent="-609600">
                  <a:lnSpc>
                    <a:spcPct val="90000"/>
                  </a:lnSpc>
                  <a:buFont typeface="Wingdings" pitchFamily="2" charset="2"/>
                  <a:buNone/>
                </a:pPr>
                <a:r>
                  <a:rPr lang="en-US" sz="2400" dirty="0">
                    <a:latin typeface="Times New Roman" pitchFamily="18" charset="0"/>
                  </a:rPr>
                  <a:t>			</a:t>
                </a:r>
                <a:r>
                  <a:rPr lang="en-US" sz="2400" i="1" dirty="0">
                    <a:latin typeface="Times New Roman" pitchFamily="18" charset="0"/>
                  </a:rPr>
                  <a:t>f(x; </a:t>
                </a:r>
                <a:r>
                  <a:rPr lang="el-GR" sz="2400" i="1" dirty="0">
                    <a:latin typeface="Times New Roman" pitchFamily="18" charset="0"/>
                  </a:rPr>
                  <a:t>λ</a:t>
                </a:r>
                <a:r>
                  <a:rPr lang="en-US" sz="2400" i="1" dirty="0">
                    <a:latin typeface="Times New Roman" pitchFamily="18" charset="0"/>
                  </a:rPr>
                  <a:t>) </a:t>
                </a:r>
                <a:r>
                  <a:rPr lang="en-US" sz="2400" dirty="0">
                    <a:latin typeface="Times New Roman" pitchFamily="18" charset="0"/>
                  </a:rPr>
                  <a:t>= </a:t>
                </a:r>
                <a14:m>
                  <m:oMath xmlns:m="http://schemas.openxmlformats.org/officeDocument/2006/math">
                    <m:f>
                      <m:fPr>
                        <m:ctrlPr>
                          <a:rPr lang="en-US" sz="2400" i="1" smtClean="0">
                            <a:latin typeface="Cambria Math" panose="02040503050406030204" pitchFamily="18" charset="0"/>
                          </a:rPr>
                        </m:ctrlPr>
                      </m:fPr>
                      <m:num>
                        <m:r>
                          <m:rPr>
                            <m:sty m:val="p"/>
                          </m:rPr>
                          <a:rPr lang="el-GR" sz="2400" i="1" smtClean="0">
                            <a:latin typeface="Cambria Math"/>
                          </a:rPr>
                          <m:t>λ</m:t>
                        </m:r>
                        <m:r>
                          <a:rPr lang="en-US" sz="2400" b="0" i="1" baseline="30000" smtClean="0">
                            <a:latin typeface="Cambria Math"/>
                          </a:rPr>
                          <m:t>𝑥</m:t>
                        </m:r>
                        <m:r>
                          <a:rPr lang="en-US" sz="2400" b="0" i="1" smtClean="0">
                            <a:latin typeface="Cambria Math"/>
                          </a:rPr>
                          <m:t>𝑒</m:t>
                        </m:r>
                        <m:r>
                          <a:rPr lang="en-US" sz="2400" b="0" i="1" baseline="30000" smtClean="0">
                            <a:latin typeface="Cambria Math"/>
                          </a:rPr>
                          <m:t>−</m:t>
                        </m:r>
                        <m:r>
                          <m:rPr>
                            <m:sty m:val="p"/>
                          </m:rPr>
                          <a:rPr lang="el-GR" sz="2400" b="0" i="1" baseline="30000" smtClean="0">
                            <a:latin typeface="Cambria Math"/>
                          </a:rPr>
                          <m:t>λ</m:t>
                        </m:r>
                      </m:num>
                      <m:den>
                        <m:r>
                          <a:rPr lang="en-US" sz="2400" b="0" i="1" smtClean="0">
                            <a:latin typeface="Cambria Math"/>
                          </a:rPr>
                          <m:t>𝑥</m:t>
                        </m:r>
                        <m:r>
                          <a:rPr lang="en-US" sz="2400" b="0" i="1" smtClean="0">
                            <a:latin typeface="Cambria Math"/>
                          </a:rPr>
                          <m:t>!</m:t>
                        </m:r>
                      </m:den>
                    </m:f>
                  </m:oMath>
                </a14:m>
                <a:r>
                  <a:rPr lang="en-US" sz="2400" dirty="0">
                    <a:latin typeface="Times New Roman" pitchFamily="18" charset="0"/>
                  </a:rPr>
                  <a:t>  for </a:t>
                </a:r>
                <a:r>
                  <a:rPr lang="en-US" sz="2400" i="1" dirty="0">
                    <a:latin typeface="Times New Roman" pitchFamily="18" charset="0"/>
                  </a:rPr>
                  <a:t>x = 0, 1, 2,.. </a:t>
                </a:r>
                <a:r>
                  <a:rPr lang="en-US" sz="2400" dirty="0">
                    <a:latin typeface="Times New Roman" pitchFamily="18" charset="0"/>
                  </a:rPr>
                  <a:t>and </a:t>
                </a:r>
                <a:r>
                  <a:rPr lang="el-GR" sz="2400" i="1" dirty="0">
                    <a:latin typeface="Times New Roman" pitchFamily="18" charset="0"/>
                  </a:rPr>
                  <a:t>λ</a:t>
                </a:r>
                <a:r>
                  <a:rPr lang="en-US" sz="2400" i="1" dirty="0">
                    <a:latin typeface="Times New Roman" pitchFamily="18" charset="0"/>
                  </a:rPr>
                  <a:t> &gt; 0</a:t>
                </a:r>
              </a:p>
              <a:p>
                <a:pPr marL="609600" indent="-609600">
                  <a:lnSpc>
                    <a:spcPct val="90000"/>
                  </a:lnSpc>
                  <a:buFont typeface="Wingdings" pitchFamily="2" charset="2"/>
                  <a:buNone/>
                </a:pPr>
                <a:r>
                  <a:rPr lang="en-US" sz="2400" dirty="0">
                    <a:latin typeface="Times New Roman" pitchFamily="18" charset="0"/>
                  </a:rPr>
                  <a:t>	When </a:t>
                </a:r>
                <a:r>
                  <a:rPr lang="en-US" sz="2400" i="1" dirty="0">
                    <a:latin typeface="Times New Roman" pitchFamily="18" charset="0"/>
                  </a:rPr>
                  <a:t>n</a:t>
                </a:r>
                <a:r>
                  <a:rPr lang="en-US" sz="2400" dirty="0">
                    <a:latin typeface="Times New Roman" pitchFamily="18" charset="0"/>
                  </a:rPr>
                  <a:t> is large and </a:t>
                </a:r>
                <a:r>
                  <a:rPr lang="en-US" sz="2400" i="1" dirty="0">
                    <a:latin typeface="Times New Roman" pitchFamily="18" charset="0"/>
                  </a:rPr>
                  <a:t>p</a:t>
                </a:r>
                <a:r>
                  <a:rPr lang="en-US" sz="2400" dirty="0">
                    <a:latin typeface="Times New Roman" pitchFamily="18" charset="0"/>
                  </a:rPr>
                  <a:t> is small, binomial probabilities are often approximated by means of Poisson distribution with </a:t>
                </a:r>
                <a:r>
                  <a:rPr lang="el-GR" sz="2400" i="1" dirty="0">
                    <a:latin typeface="Times New Roman" pitchFamily="18" charset="0"/>
                  </a:rPr>
                  <a:t>λ</a:t>
                </a:r>
                <a:r>
                  <a:rPr lang="en-US" sz="2400" dirty="0">
                    <a:latin typeface="Times New Roman" pitchFamily="18" charset="0"/>
                  </a:rPr>
                  <a:t> equal to the product </a:t>
                </a:r>
                <a:r>
                  <a:rPr lang="en-US" sz="2400" i="1" dirty="0" err="1">
                    <a:latin typeface="Times New Roman" pitchFamily="18" charset="0"/>
                  </a:rPr>
                  <a:t>np</a:t>
                </a:r>
                <a:r>
                  <a:rPr lang="en-US" sz="2400" dirty="0">
                    <a:latin typeface="Times New Roman" pitchFamily="18" charset="0"/>
                  </a:rPr>
                  <a:t>.  </a:t>
                </a: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543800" cy="4724400"/>
              </a:xfrm>
              <a:blipFill rotWithShape="1">
                <a:blip r:embed="rId2"/>
                <a:stretch>
                  <a:fillRect l="-2506" t="-3226" r="-647"/>
                </a:stretch>
              </a:blipFill>
            </p:spPr>
            <p:txBody>
              <a:bodyPr/>
              <a:lstStyle/>
              <a:p>
                <a:r>
                  <a:rPr lang="en-US">
                    <a:noFill/>
                  </a:rPr>
                  <a:t> </a:t>
                </a:r>
              </a:p>
            </p:txBody>
          </p:sp>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16</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391400" cy="4724400"/>
              </a:xfrm>
            </p:spPr>
            <p:txBody>
              <a:bodyPr/>
              <a:lstStyle/>
              <a:p>
                <a:pPr marL="609600" indent="-609600">
                  <a:lnSpc>
                    <a:spcPct val="90000"/>
                  </a:lnSpc>
                  <a:buFont typeface="Wingdings" pitchFamily="2" charset="2"/>
                  <a:buNone/>
                </a:pPr>
                <a:r>
                  <a:rPr lang="en-US" sz="2400" dirty="0">
                    <a:latin typeface="Times New Roman" pitchFamily="18" charset="0"/>
                  </a:rPr>
                  <a:t>	Cumulative distribution is given by: </a:t>
                </a:r>
              </a:p>
              <a:p>
                <a:pPr marL="609600" indent="-609600">
                  <a:lnSpc>
                    <a:spcPct val="90000"/>
                  </a:lnSpc>
                  <a:buFont typeface="Wingdings" pitchFamily="2" charset="2"/>
                  <a:buNone/>
                </a:pPr>
                <a:r>
                  <a:rPr lang="en-US" sz="2400" dirty="0">
                    <a:latin typeface="Times New Roman" pitchFamily="18" charset="0"/>
                  </a:rPr>
                  <a:t>		</a:t>
                </a:r>
                <a:r>
                  <a:rPr lang="en-US" sz="2400" i="1" dirty="0">
                    <a:latin typeface="Times New Roman" pitchFamily="18" charset="0"/>
                  </a:rPr>
                  <a:t>F(x; </a:t>
                </a:r>
                <a:r>
                  <a:rPr lang="el-GR" sz="2400" i="1" dirty="0">
                    <a:latin typeface="Times New Roman" pitchFamily="18" charset="0"/>
                  </a:rPr>
                  <a:t>λ</a:t>
                </a:r>
                <a:r>
                  <a:rPr lang="en-US" sz="2400" i="1" dirty="0">
                    <a:latin typeface="Times New Roman" pitchFamily="18" charset="0"/>
                  </a:rPr>
                  <a:t>) </a:t>
                </a:r>
                <a:r>
                  <a:rPr lang="en-US" sz="2400" dirty="0">
                    <a:latin typeface="Times New Roman" pitchFamily="18" charset="0"/>
                  </a:rPr>
                  <a:t>=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a:rPr>
                          <m:t>𝑘</m:t>
                        </m:r>
                        <m:r>
                          <a:rPr lang="en-US" sz="2400" b="0" i="1" smtClean="0">
                            <a:latin typeface="Cambria Math"/>
                          </a:rPr>
                          <m:t>=0</m:t>
                        </m:r>
                      </m:sub>
                      <m:sup>
                        <m:r>
                          <a:rPr lang="en-US" sz="2400" b="0" i="1" smtClean="0">
                            <a:latin typeface="Cambria Math"/>
                          </a:rPr>
                          <m:t>𝑘</m:t>
                        </m:r>
                        <m:r>
                          <a:rPr lang="en-US" sz="2400" b="0" i="1" smtClean="0">
                            <a:latin typeface="Cambria Math"/>
                          </a:rPr>
                          <m:t>=</m:t>
                        </m:r>
                        <m:r>
                          <a:rPr lang="en-US" sz="2400" b="0" i="1" smtClean="0">
                            <a:latin typeface="Cambria Math"/>
                          </a:rPr>
                          <m:t>𝑥</m:t>
                        </m:r>
                      </m:sup>
                      <m:e>
                        <m:r>
                          <a:rPr lang="en-US" sz="2400" b="0" i="1" smtClean="0">
                            <a:latin typeface="Cambria Math"/>
                          </a:rPr>
                          <m:t>𝑓</m:t>
                        </m:r>
                        <m:r>
                          <a:rPr lang="en-US" sz="2400" b="0" i="1" smtClean="0">
                            <a:latin typeface="Cambria Math"/>
                          </a:rPr>
                          <m:t>(</m:t>
                        </m:r>
                        <m:r>
                          <a:rPr lang="en-US" sz="2400" b="0" i="1" smtClean="0">
                            <a:latin typeface="Cambria Math"/>
                          </a:rPr>
                          <m:t>𝑘</m:t>
                        </m:r>
                        <m:r>
                          <a:rPr lang="en-US" sz="2400" b="0" i="1" smtClean="0">
                            <a:latin typeface="Cambria Math"/>
                          </a:rPr>
                          <m:t>; </m:t>
                        </m:r>
                        <m:r>
                          <m:rPr>
                            <m:sty m:val="p"/>
                          </m:rPr>
                          <a:rPr lang="el-GR" sz="2400" b="0" i="1" smtClean="0">
                            <a:latin typeface="Cambria Math"/>
                          </a:rPr>
                          <m:t>λ</m:t>
                        </m:r>
                        <m:r>
                          <a:rPr lang="en-US" sz="2400" b="0" i="1" smtClean="0">
                            <a:latin typeface="Cambria Math"/>
                          </a:rPr>
                          <m:t>)</m:t>
                        </m:r>
                      </m:e>
                    </m:nary>
                  </m:oMath>
                </a14:m>
                <a:endParaRPr lang="en-US" sz="2400" dirty="0">
                  <a:latin typeface="Times New Roman" pitchFamily="18" charset="0"/>
                </a:endParaRPr>
              </a:p>
              <a:p>
                <a:pPr marL="609600" indent="-609600">
                  <a:lnSpc>
                    <a:spcPct val="90000"/>
                  </a:lnSpc>
                  <a:buFont typeface="Wingdings" pitchFamily="2" charset="2"/>
                  <a:buNone/>
                </a:pPr>
                <a:r>
                  <a:rPr lang="en-US" sz="2400" dirty="0">
                    <a:latin typeface="Times New Roman" pitchFamily="18" charset="0"/>
                  </a:rPr>
                  <a:t>	Examples on page 105-106.</a:t>
                </a:r>
              </a:p>
              <a:p>
                <a:pPr marL="609600" indent="-609600">
                  <a:lnSpc>
                    <a:spcPct val="90000"/>
                  </a:lnSpc>
                  <a:buFont typeface="Wingdings" pitchFamily="2" charset="2"/>
                  <a:buNone/>
                </a:pPr>
                <a:r>
                  <a:rPr lang="en-US" sz="2400" b="1" dirty="0">
                    <a:latin typeface="Times New Roman" pitchFamily="18" charset="0"/>
                  </a:rPr>
                  <a:t>Poisson Processes</a:t>
                </a:r>
                <a:endParaRPr lang="en-US" sz="2400" dirty="0">
                  <a:latin typeface="Times New Roman" pitchFamily="18" charset="0"/>
                </a:endParaRPr>
              </a:p>
              <a:p>
                <a:pPr marL="609600" indent="-609600">
                  <a:lnSpc>
                    <a:spcPct val="90000"/>
                  </a:lnSpc>
                  <a:buNone/>
                </a:pPr>
                <a:r>
                  <a:rPr lang="en-US" sz="2400" dirty="0">
                    <a:latin typeface="Times New Roman" pitchFamily="18" charset="0"/>
                  </a:rPr>
                  <a:t>	A random process is a physical process that is wholly or in part controlled by some sort of chance mechanism.  What characterizes such processes is their time dependence, namely, the fact that certain events do or do not take place (depending on chance) at regular intervals of time or throughout  continuous intervals of time.  This phenomenon can be modeled by means of Poisson distribution.  </a:t>
                </a: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391400" cy="4724400"/>
              </a:xfrm>
              <a:blipFill rotWithShape="1">
                <a:blip r:embed="rId2"/>
                <a:stretch>
                  <a:fillRect l="-1320" t="-1806" r="-1320"/>
                </a:stretch>
              </a:blipFill>
            </p:spPr>
            <p:txBody>
              <a:bodyPr/>
              <a:lstStyle/>
              <a:p>
                <a:r>
                  <a:rPr lang="en-US">
                    <a:noFill/>
                  </a:rPr>
                  <a:t> </a:t>
                </a:r>
              </a:p>
            </p:txBody>
          </p:sp>
        </mc:Fallback>
      </mc:AlternateContent>
    </p:spTree>
    <p:extLst>
      <p:ext uri="{BB962C8B-B14F-4D97-AF65-F5344CB8AC3E}">
        <p14:creationId xmlns:p14="http://schemas.microsoft.com/office/powerpoint/2010/main" val="7645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17</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391400" cy="4724400"/>
              </a:xfrm>
            </p:spPr>
            <p:txBody>
              <a:bodyPr/>
              <a:lstStyle/>
              <a:p>
                <a:pPr marL="609600" indent="-609600">
                  <a:lnSpc>
                    <a:spcPct val="90000"/>
                  </a:lnSpc>
                  <a:buFont typeface="Wingdings" pitchFamily="2" charset="2"/>
                  <a:buNone/>
                </a:pPr>
                <a:r>
                  <a:rPr lang="en-US" sz="2400" dirty="0">
                    <a:latin typeface="Times New Roman" pitchFamily="18" charset="0"/>
                  </a:rPr>
                  <a:t>	To find the probability of successes during a time interval of length </a:t>
                </a:r>
                <a:r>
                  <a:rPr lang="en-US" sz="2400" i="1" dirty="0">
                    <a:latin typeface="Times New Roman" pitchFamily="18" charset="0"/>
                  </a:rPr>
                  <a:t>T</a:t>
                </a:r>
                <a:r>
                  <a:rPr lang="en-US" sz="2400" dirty="0">
                    <a:latin typeface="Times New Roman" pitchFamily="18" charset="0"/>
                  </a:rPr>
                  <a:t>, we divide the interval into n equal part of length </a:t>
                </a:r>
                <a:r>
                  <a:rPr lang="el-GR" sz="2400" i="1" dirty="0">
                    <a:latin typeface="Times New Roman" pitchFamily="18" charset="0"/>
                  </a:rPr>
                  <a:t>δ</a:t>
                </a:r>
                <a:r>
                  <a:rPr lang="en-US" sz="2400" i="1" dirty="0">
                    <a:latin typeface="Times New Roman" pitchFamily="18" charset="0"/>
                  </a:rPr>
                  <a:t>t</a:t>
                </a:r>
                <a:r>
                  <a:rPr lang="en-US" sz="2400" dirty="0">
                    <a:latin typeface="Times New Roman" pitchFamily="18" charset="0"/>
                  </a:rPr>
                  <a:t>, so that </a:t>
                </a:r>
                <a:r>
                  <a:rPr lang="en-US" sz="2400" i="1" dirty="0">
                    <a:latin typeface="Times New Roman" pitchFamily="18" charset="0"/>
                  </a:rPr>
                  <a:t>T = n * </a:t>
                </a:r>
                <a:r>
                  <a:rPr lang="el-GR" sz="2400" i="1" dirty="0">
                    <a:latin typeface="Times New Roman" pitchFamily="18" charset="0"/>
                  </a:rPr>
                  <a:t>δ</a:t>
                </a:r>
                <a:r>
                  <a:rPr lang="en-US" sz="2400" i="1" dirty="0">
                    <a:latin typeface="Times New Roman" pitchFamily="18" charset="0"/>
                  </a:rPr>
                  <a:t>t </a:t>
                </a:r>
                <a:r>
                  <a:rPr lang="en-US" sz="2400" dirty="0">
                    <a:latin typeface="Times New Roman" pitchFamily="18" charset="0"/>
                  </a:rPr>
                  <a:t>and we assume that:</a:t>
                </a:r>
              </a:p>
              <a:p>
                <a:pPr lvl="2" indent="-342900">
                  <a:lnSpc>
                    <a:spcPct val="90000"/>
                  </a:lnSpc>
                  <a:buFont typeface="+mj-lt"/>
                  <a:buAutoNum type="arabicPeriod"/>
                </a:pPr>
                <a:r>
                  <a:rPr lang="en-US" sz="2000" dirty="0">
                    <a:latin typeface="Times New Roman" pitchFamily="18" charset="0"/>
                  </a:rPr>
                  <a:t>The probability of a success during a very small interval of time </a:t>
                </a:r>
                <a:r>
                  <a:rPr lang="el-GR" sz="2000" dirty="0">
                    <a:latin typeface="Times New Roman" pitchFamily="18" charset="0"/>
                  </a:rPr>
                  <a:t>δ</a:t>
                </a:r>
                <a:r>
                  <a:rPr lang="en-US" sz="2000" dirty="0">
                    <a:latin typeface="Times New Roman" pitchFamily="18" charset="0"/>
                  </a:rPr>
                  <a:t>t is given by </a:t>
                </a:r>
                <a:r>
                  <a:rPr lang="el-GR" sz="2000" i="1" dirty="0">
                    <a:latin typeface="Times New Roman" pitchFamily="18" charset="0"/>
                  </a:rPr>
                  <a:t>α</a:t>
                </a:r>
                <a:r>
                  <a:rPr lang="en-US" sz="2000" i="1" dirty="0">
                    <a:latin typeface="Times New Roman" pitchFamily="18" charset="0"/>
                  </a:rPr>
                  <a:t> * </a:t>
                </a:r>
                <a:r>
                  <a:rPr lang="el-GR" sz="2000" i="1" dirty="0">
                    <a:latin typeface="Times New Roman" pitchFamily="18" charset="0"/>
                  </a:rPr>
                  <a:t>δ</a:t>
                </a:r>
                <a:r>
                  <a:rPr lang="en-US" sz="2000" i="1" dirty="0">
                    <a:latin typeface="Times New Roman" pitchFamily="18" charset="0"/>
                  </a:rPr>
                  <a:t>t .</a:t>
                </a:r>
                <a:r>
                  <a:rPr lang="en-US" sz="2000" dirty="0">
                    <a:latin typeface="Times New Roman" pitchFamily="18" charset="0"/>
                  </a:rPr>
                  <a:t>  </a:t>
                </a:r>
              </a:p>
              <a:p>
                <a:pPr lvl="2" indent="-342900">
                  <a:lnSpc>
                    <a:spcPct val="90000"/>
                  </a:lnSpc>
                  <a:buFont typeface="+mj-lt"/>
                  <a:buAutoNum type="arabicPeriod"/>
                </a:pPr>
                <a:r>
                  <a:rPr lang="en-US" sz="2000" dirty="0">
                    <a:latin typeface="Times New Roman" pitchFamily="18" charset="0"/>
                  </a:rPr>
                  <a:t>The probability of more than one success during such a small time interval </a:t>
                </a:r>
                <a:r>
                  <a:rPr lang="el-GR" sz="2000" i="1" dirty="0">
                    <a:latin typeface="Times New Roman" pitchFamily="18" charset="0"/>
                  </a:rPr>
                  <a:t>δ</a:t>
                </a:r>
                <a:r>
                  <a:rPr lang="en-US" sz="2000" i="1" dirty="0">
                    <a:latin typeface="Times New Roman" pitchFamily="18" charset="0"/>
                  </a:rPr>
                  <a:t>t </a:t>
                </a:r>
                <a:r>
                  <a:rPr lang="en-US" sz="2000" dirty="0">
                    <a:latin typeface="Times New Roman" pitchFamily="18" charset="0"/>
                  </a:rPr>
                  <a:t>is negligible.</a:t>
                </a:r>
              </a:p>
              <a:p>
                <a:pPr lvl="2" indent="-342900">
                  <a:lnSpc>
                    <a:spcPct val="90000"/>
                  </a:lnSpc>
                  <a:buFont typeface="+mj-lt"/>
                  <a:buAutoNum type="arabicPeriod"/>
                </a:pPr>
                <a:r>
                  <a:rPr lang="en-US" sz="2000" dirty="0">
                    <a:latin typeface="Times New Roman" pitchFamily="18" charset="0"/>
                  </a:rPr>
                  <a:t>The probability of a success during such a time interval does not depend on what happened prior to that time.</a:t>
                </a:r>
              </a:p>
              <a:p>
                <a:pPr marL="800100" lvl="2" indent="0">
                  <a:lnSpc>
                    <a:spcPct val="90000"/>
                  </a:lnSpc>
                  <a:buNone/>
                </a:pPr>
                <a:r>
                  <a:rPr lang="en-US" sz="2000" dirty="0">
                    <a:latin typeface="Times New Roman" pitchFamily="18" charset="0"/>
                  </a:rPr>
                  <a:t>This satisfies the assumptions underlying the binomial distribution, and the probability of </a:t>
                </a:r>
                <a:r>
                  <a:rPr lang="en-US" sz="2000" i="1" dirty="0">
                    <a:latin typeface="Times New Roman" pitchFamily="18" charset="0"/>
                  </a:rPr>
                  <a:t>x</a:t>
                </a:r>
                <a:r>
                  <a:rPr lang="en-US" sz="2000" dirty="0">
                    <a:latin typeface="Times New Roman" pitchFamily="18" charset="0"/>
                  </a:rPr>
                  <a:t> success during the time interval </a:t>
                </a:r>
                <a:r>
                  <a:rPr lang="en-US" sz="2000" i="1" dirty="0">
                    <a:latin typeface="Times New Roman" pitchFamily="18" charset="0"/>
                  </a:rPr>
                  <a:t>T</a:t>
                </a:r>
                <a:r>
                  <a:rPr lang="en-US" sz="2000" dirty="0">
                    <a:latin typeface="Times New Roman" pitchFamily="18" charset="0"/>
                  </a:rPr>
                  <a:t> is given by the binomial probability </a:t>
                </a:r>
                <a:r>
                  <a:rPr lang="en-US" sz="2000" i="1" dirty="0">
                    <a:latin typeface="Times New Roman" pitchFamily="18" charset="0"/>
                  </a:rPr>
                  <a:t>b(x; n, p) </a:t>
                </a:r>
                <a:r>
                  <a:rPr lang="en-US" sz="2000" dirty="0">
                    <a:latin typeface="Times New Roman" pitchFamily="18" charset="0"/>
                  </a:rPr>
                  <a:t>with</a:t>
                </a:r>
              </a:p>
              <a:p>
                <a:pPr marL="800100" lvl="2" indent="0">
                  <a:lnSpc>
                    <a:spcPct val="90000"/>
                  </a:lnSpc>
                  <a:buNone/>
                </a:pPr>
                <a:r>
                  <a:rPr lang="en-US" sz="2000" dirty="0">
                    <a:latin typeface="Times New Roman" pitchFamily="18" charset="0"/>
                  </a:rPr>
                  <a:t>		</a:t>
                </a:r>
                <a:r>
                  <a:rPr lang="en-US" sz="2000" i="1" dirty="0">
                    <a:latin typeface="Times New Roman" pitchFamily="18" charset="0"/>
                  </a:rPr>
                  <a:t>n</a:t>
                </a:r>
                <a:r>
                  <a:rPr lang="en-US" sz="2000" dirty="0">
                    <a:latin typeface="Times New Roman" pitchFamily="18" charset="0"/>
                  </a:rPr>
                  <a:t> = </a:t>
                </a:r>
                <a14:m>
                  <m:oMath xmlns:m="http://schemas.openxmlformats.org/officeDocument/2006/math">
                    <m:f>
                      <m:fPr>
                        <m:ctrlPr>
                          <a:rPr lang="en-US" sz="1800" i="1" smtClean="0">
                            <a:latin typeface="Cambria Math" panose="02040503050406030204" pitchFamily="18" charset="0"/>
                          </a:rPr>
                        </m:ctrlPr>
                      </m:fPr>
                      <m:num>
                        <m:r>
                          <a:rPr lang="en-US" sz="1800" b="0" i="1" smtClean="0">
                            <a:latin typeface="Cambria Math"/>
                          </a:rPr>
                          <m:t>𝑇</m:t>
                        </m:r>
                      </m:num>
                      <m:den>
                        <m:r>
                          <m:rPr>
                            <m:nor/>
                          </m:rPr>
                          <a:rPr lang="el-GR" sz="2000" i="1" dirty="0">
                            <a:latin typeface="Times New Roman" pitchFamily="18" charset="0"/>
                          </a:rPr>
                          <m:t>δ</m:t>
                        </m:r>
                        <m:r>
                          <m:rPr>
                            <m:nor/>
                          </m:rPr>
                          <a:rPr lang="en-US" sz="2000" i="1" dirty="0">
                            <a:latin typeface="Times New Roman" pitchFamily="18" charset="0"/>
                          </a:rPr>
                          <m:t>t</m:t>
                        </m:r>
                        <m:r>
                          <a:rPr lang="en-US" sz="2000" b="0" i="1" dirty="0" smtClean="0">
                            <a:latin typeface="Cambria Math"/>
                          </a:rPr>
                          <m:t> </m:t>
                        </m:r>
                      </m:den>
                    </m:f>
                  </m:oMath>
                </a14:m>
                <a:r>
                  <a:rPr lang="en-US" sz="2000" dirty="0">
                    <a:latin typeface="Times New Roman" pitchFamily="18" charset="0"/>
                  </a:rPr>
                  <a:t> and p = </a:t>
                </a:r>
                <a:r>
                  <a:rPr lang="el-GR" sz="2000" i="1" dirty="0">
                    <a:latin typeface="Times New Roman" pitchFamily="18" charset="0"/>
                  </a:rPr>
                  <a:t>α</a:t>
                </a:r>
                <a:r>
                  <a:rPr lang="en-US" sz="2000" i="1" dirty="0">
                    <a:latin typeface="Times New Roman" pitchFamily="18" charset="0"/>
                  </a:rPr>
                  <a:t> * </a:t>
                </a:r>
                <a:r>
                  <a:rPr lang="el-GR" sz="2000" i="1" dirty="0">
                    <a:latin typeface="Times New Roman" pitchFamily="18" charset="0"/>
                  </a:rPr>
                  <a:t>δ</a:t>
                </a:r>
                <a:r>
                  <a:rPr lang="en-US" sz="2000" i="1" dirty="0">
                    <a:latin typeface="Times New Roman" pitchFamily="18" charset="0"/>
                  </a:rPr>
                  <a:t>t </a:t>
                </a:r>
                <a:endParaRPr lang="en-US" sz="2000" dirty="0">
                  <a:latin typeface="Times New Roman" pitchFamily="18" charset="0"/>
                </a:endParaRPr>
              </a:p>
              <a:p>
                <a:pPr marL="800100" lvl="2" indent="0">
                  <a:lnSpc>
                    <a:spcPct val="90000"/>
                  </a:lnSpc>
                  <a:buNone/>
                </a:pPr>
                <a:r>
                  <a:rPr lang="en-US" sz="2000" dirty="0">
                    <a:latin typeface="Times New Roman" pitchFamily="18" charset="0"/>
                  </a:rPr>
                  <a:t>	</a:t>
                </a:r>
                <a:r>
                  <a:rPr lang="en-US" sz="1600" dirty="0">
                    <a:latin typeface="Times New Roman" pitchFamily="18" charset="0"/>
                  </a:rPr>
                  <a:t>	</a:t>
                </a:r>
              </a:p>
              <a:p>
                <a:pPr marL="609600" indent="-609600">
                  <a:lnSpc>
                    <a:spcPct val="90000"/>
                  </a:lnSpc>
                  <a:buFont typeface="Wingdings" pitchFamily="2" charset="2"/>
                  <a:buNone/>
                </a:pPr>
                <a:endParaRPr lang="en-US" sz="2400" dirty="0">
                  <a:latin typeface="Times New Roman" pitchFamily="18" charset="0"/>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391400" cy="4724400"/>
              </a:xfrm>
              <a:blipFill rotWithShape="1">
                <a:blip r:embed="rId2"/>
                <a:stretch>
                  <a:fillRect t="-1806" r="-660"/>
                </a:stretch>
              </a:blipFill>
            </p:spPr>
            <p:txBody>
              <a:bodyPr/>
              <a:lstStyle/>
              <a:p>
                <a:r>
                  <a:rPr lang="en-US">
                    <a:noFill/>
                  </a:rPr>
                  <a:t> </a:t>
                </a:r>
              </a:p>
            </p:txBody>
          </p:sp>
        </mc:Fallback>
      </mc:AlternateContent>
    </p:spTree>
    <p:extLst>
      <p:ext uri="{BB962C8B-B14F-4D97-AF65-F5344CB8AC3E}">
        <p14:creationId xmlns:p14="http://schemas.microsoft.com/office/powerpoint/2010/main" val="3928232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18</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	</a:t>
                </a:r>
                <a:r>
                  <a:rPr lang="en-US" sz="2400" dirty="0">
                    <a:latin typeface="Times New Roman" pitchFamily="18" charset="0"/>
                  </a:rPr>
                  <a:t>Then, we find that when </a:t>
                </a:r>
                <a:r>
                  <a:rPr lang="en-US" sz="2400" i="1" dirty="0">
                    <a:latin typeface="Times New Roman" pitchFamily="18" charset="0"/>
                  </a:rPr>
                  <a:t>n    ∞ </a:t>
                </a:r>
                <a:r>
                  <a:rPr lang="en-US" sz="2400" dirty="0">
                    <a:latin typeface="Times New Roman" pitchFamily="18" charset="0"/>
                  </a:rPr>
                  <a:t>the probability of x successes during the time interval </a:t>
                </a:r>
                <a:r>
                  <a:rPr lang="en-US" sz="2400" i="1" dirty="0">
                    <a:latin typeface="Times New Roman" pitchFamily="18" charset="0"/>
                  </a:rPr>
                  <a:t>T</a:t>
                </a:r>
                <a:r>
                  <a:rPr lang="en-US" sz="2400" dirty="0">
                    <a:latin typeface="Times New Roman" pitchFamily="18" charset="0"/>
                  </a:rPr>
                  <a:t> is given by the corresponding Poisson probability with the parameter</a:t>
                </a:r>
              </a:p>
              <a:p>
                <a:pPr marL="609600" indent="-609600">
                  <a:lnSpc>
                    <a:spcPct val="90000"/>
                  </a:lnSpc>
                  <a:buNone/>
                </a:pPr>
                <a:r>
                  <a:rPr lang="en-US" sz="2400" i="1" dirty="0">
                    <a:latin typeface="Times New Roman" pitchFamily="18" charset="0"/>
                  </a:rPr>
                  <a:t>			</a:t>
                </a:r>
                <a:r>
                  <a:rPr lang="el-GR" sz="2400" i="1" dirty="0">
                    <a:latin typeface="Times New Roman" pitchFamily="18" charset="0"/>
                  </a:rPr>
                  <a:t>λ</a:t>
                </a:r>
                <a:r>
                  <a:rPr lang="en-US" sz="2400" i="1" dirty="0">
                    <a:latin typeface="Times New Roman" pitchFamily="18" charset="0"/>
                  </a:rPr>
                  <a:t> = n * p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𝑇</m:t>
                        </m:r>
                      </m:num>
                      <m:den>
                        <m:r>
                          <m:rPr>
                            <m:nor/>
                          </m:rPr>
                          <a:rPr lang="el-GR" sz="2400" i="1" dirty="0">
                            <a:latin typeface="Times New Roman" pitchFamily="18" charset="0"/>
                          </a:rPr>
                          <m:t>δ</m:t>
                        </m:r>
                        <m:r>
                          <m:rPr>
                            <m:nor/>
                          </m:rPr>
                          <a:rPr lang="en-US" sz="2400" i="1" dirty="0">
                            <a:latin typeface="Times New Roman" pitchFamily="18" charset="0"/>
                          </a:rPr>
                          <m:t>t</m:t>
                        </m:r>
                      </m:den>
                    </m:f>
                  </m:oMath>
                </a14:m>
                <a:r>
                  <a:rPr lang="en-US" sz="3600" i="1" dirty="0">
                    <a:latin typeface="Times New Roman" pitchFamily="18" charset="0"/>
                  </a:rPr>
                  <a:t> </a:t>
                </a:r>
                <a:r>
                  <a:rPr lang="en-US" sz="2400" i="1" dirty="0">
                    <a:latin typeface="Times New Roman" pitchFamily="18" charset="0"/>
                  </a:rPr>
                  <a:t>* (</a:t>
                </a:r>
                <a:r>
                  <a:rPr lang="el-GR" sz="2400" i="1" dirty="0">
                    <a:latin typeface="Times New Roman" pitchFamily="18" charset="0"/>
                  </a:rPr>
                  <a:t>α</a:t>
                </a:r>
                <a:r>
                  <a:rPr lang="en-US" sz="2400" i="1" dirty="0">
                    <a:latin typeface="Times New Roman" pitchFamily="18" charset="0"/>
                  </a:rPr>
                  <a:t> * </a:t>
                </a:r>
                <a:r>
                  <a:rPr lang="el-GR" sz="2400" i="1" dirty="0">
                    <a:latin typeface="Times New Roman" pitchFamily="18" charset="0"/>
                  </a:rPr>
                  <a:t>δ</a:t>
                </a:r>
                <a:r>
                  <a:rPr lang="en-US" sz="2400" i="1" dirty="0">
                    <a:latin typeface="Times New Roman" pitchFamily="18" charset="0"/>
                  </a:rPr>
                  <a:t>t ) = </a:t>
                </a:r>
                <a:r>
                  <a:rPr lang="el-GR" sz="2400" i="1" dirty="0">
                    <a:latin typeface="Times New Roman" pitchFamily="18" charset="0"/>
                  </a:rPr>
                  <a:t>α</a:t>
                </a:r>
                <a:r>
                  <a:rPr lang="en-US" sz="2400" dirty="0"/>
                  <a:t> </a:t>
                </a:r>
                <a14:m>
                  <m:oMath xmlns:m="http://schemas.openxmlformats.org/officeDocument/2006/math">
                    <m:r>
                      <a:rPr lang="en-US" sz="2400" i="1">
                        <a:latin typeface="Cambria Math"/>
                      </a:rPr>
                      <m:t>𝑇</m:t>
                    </m:r>
                  </m:oMath>
                </a14:m>
                <a:endParaRPr lang="en-US" sz="2400" i="1" dirty="0">
                  <a:latin typeface="Times New Roman" pitchFamily="18" charset="0"/>
                </a:endParaRPr>
              </a:p>
              <a:p>
                <a:pPr marL="609600" indent="-609600">
                  <a:lnSpc>
                    <a:spcPct val="90000"/>
                  </a:lnSpc>
                  <a:buNone/>
                </a:pPr>
                <a:r>
                  <a:rPr lang="en-US" sz="2400" i="1" dirty="0">
                    <a:latin typeface="Times New Roman" pitchFamily="18" charset="0"/>
                  </a:rPr>
                  <a:t>	</a:t>
                </a:r>
                <a:r>
                  <a:rPr lang="en-US" sz="2400" dirty="0">
                    <a:latin typeface="Times New Roman" pitchFamily="18" charset="0"/>
                  </a:rPr>
                  <a:t>Since </a:t>
                </a:r>
                <a:r>
                  <a:rPr lang="el-GR" sz="2400" i="1" dirty="0">
                    <a:latin typeface="Times New Roman" pitchFamily="18" charset="0"/>
                  </a:rPr>
                  <a:t>λ</a:t>
                </a:r>
                <a:r>
                  <a:rPr lang="en-US" sz="2400" i="1" dirty="0">
                    <a:latin typeface="Times New Roman" pitchFamily="18" charset="0"/>
                  </a:rPr>
                  <a:t> </a:t>
                </a:r>
                <a:r>
                  <a:rPr lang="en-US" sz="2400" dirty="0">
                    <a:latin typeface="Times New Roman" pitchFamily="18" charset="0"/>
                  </a:rPr>
                  <a:t>is the mean of this Poisson distribution, note that </a:t>
                </a:r>
                <a:r>
                  <a:rPr lang="el-GR" sz="2400" i="1" dirty="0">
                    <a:latin typeface="Times New Roman" pitchFamily="18" charset="0"/>
                  </a:rPr>
                  <a:t>α</a:t>
                </a:r>
                <a:r>
                  <a:rPr lang="en-US" sz="2400" i="1" dirty="0">
                    <a:latin typeface="Times New Roman" pitchFamily="18" charset="0"/>
                  </a:rPr>
                  <a:t> </a:t>
                </a:r>
                <a:r>
                  <a:rPr lang="en-US" sz="2400" dirty="0">
                    <a:latin typeface="Times New Roman" pitchFamily="18" charset="0"/>
                  </a:rPr>
                  <a:t>is the average (mean) number of successes per unit time.</a:t>
                </a:r>
              </a:p>
              <a:p>
                <a:pPr marL="609600" indent="-609600">
                  <a:lnSpc>
                    <a:spcPct val="90000"/>
                  </a:lnSpc>
                  <a:buNone/>
                </a:pPr>
                <a:r>
                  <a:rPr lang="en-US" sz="2400" i="1" dirty="0">
                    <a:latin typeface="Times New Roman" pitchFamily="18" charset="0"/>
                  </a:rPr>
                  <a:t>	</a:t>
                </a:r>
                <a:r>
                  <a:rPr lang="en-US" sz="2400" dirty="0">
                    <a:latin typeface="Times New Roman" pitchFamily="18" charset="0"/>
                  </a:rPr>
                  <a:t>Examples on page 107-108.</a:t>
                </a:r>
                <a:endParaRPr lang="en-US" sz="2400" i="1" dirty="0">
                  <a:latin typeface="Times New Roman" pitchFamily="18" charset="0"/>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543800" cy="4724400"/>
              </a:xfrm>
              <a:blipFill rotWithShape="1">
                <a:blip r:embed="rId2"/>
                <a:stretch>
                  <a:fillRect/>
                </a:stretch>
              </a:blipFill>
            </p:spPr>
            <p:txBody>
              <a:bodyPr/>
              <a:lstStyle/>
              <a:p>
                <a:r>
                  <a:rPr lang="en-US">
                    <a:noFill/>
                  </a:rPr>
                  <a:t> </a:t>
                </a:r>
              </a:p>
            </p:txBody>
          </p:sp>
        </mc:Fallback>
      </mc:AlternateContent>
      <p:cxnSp>
        <p:nvCxnSpPr>
          <p:cNvPr id="5" name="Straight Arrow Connector 4"/>
          <p:cNvCxnSpPr/>
          <p:nvPr/>
        </p:nvCxnSpPr>
        <p:spPr bwMode="auto">
          <a:xfrm>
            <a:off x="4953000" y="2198914"/>
            <a:ext cx="152400" cy="0"/>
          </a:xfrm>
          <a:prstGeom prst="straightConnector1">
            <a:avLst/>
          </a:prstGeom>
          <a:solidFill>
            <a:schemeClr val="accent1"/>
          </a:solidFill>
          <a:ln w="9525" cap="flat" cmpd="sng" algn="ctr">
            <a:solidFill>
              <a:schemeClr val="tx1"/>
            </a:solidFill>
            <a:prstDash val="solid"/>
            <a:miter lim="800000"/>
            <a:headEnd type="none" w="med" len="med"/>
            <a:tailEnd type="arrow"/>
          </a:ln>
          <a:effectLst/>
        </p:spPr>
      </p:cxnSp>
    </p:spTree>
    <p:extLst>
      <p:ext uri="{BB962C8B-B14F-4D97-AF65-F5344CB8AC3E}">
        <p14:creationId xmlns:p14="http://schemas.microsoft.com/office/powerpoint/2010/main" val="2648991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19</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10243" name="Rectangle 3"/>
          <p:cNvSpPr>
            <a:spLocks noGrp="1" noChangeArrowheads="1"/>
          </p:cNvSpPr>
          <p:nvPr>
            <p:ph type="body" idx="1"/>
          </p:nvPr>
        </p:nvSpPr>
        <p:spPr>
          <a:xfrm>
            <a:off x="990600" y="1828800"/>
            <a:ext cx="7467600" cy="4724400"/>
          </a:xfrm>
        </p:spPr>
        <p:txBody>
          <a:bodyPr/>
          <a:lstStyle/>
          <a:p>
            <a:pPr marL="609600" indent="-609600">
              <a:lnSpc>
                <a:spcPct val="90000"/>
              </a:lnSpc>
              <a:buFont typeface="Wingdings" pitchFamily="2" charset="2"/>
              <a:buNone/>
            </a:pPr>
            <a:r>
              <a:rPr lang="en-US" sz="3600" dirty="0">
                <a:latin typeface="Times New Roman" pitchFamily="18" charset="0"/>
              </a:rPr>
              <a:t>4.8 The Geometric and Negative Binomial Distribution</a:t>
            </a:r>
          </a:p>
          <a:p>
            <a:pPr marL="609600" indent="-609600">
              <a:lnSpc>
                <a:spcPct val="90000"/>
              </a:lnSpc>
              <a:buNone/>
            </a:pPr>
            <a:r>
              <a:rPr lang="en-US" sz="3600" dirty="0">
                <a:latin typeface="Times New Roman" pitchFamily="18" charset="0"/>
              </a:rPr>
              <a:t>	</a:t>
            </a:r>
            <a:r>
              <a:rPr lang="en-US" sz="2400" dirty="0">
                <a:latin typeface="Times New Roman" pitchFamily="18" charset="0"/>
              </a:rPr>
              <a:t>Sometimes we may be interested in finding out the number of trials until the first success occurs.  In this case, all the three assumptions of Bernoulli trials are fulfilled. However, the fourth assumption that the number of trial needed to be fixed, is not fulfilled, i.e., in this case the number of trials is not fixed.  Thus, if the first success comes in the </a:t>
            </a:r>
            <a:r>
              <a:rPr lang="en-US" sz="2400" i="1" dirty="0" err="1">
                <a:latin typeface="Times New Roman" pitchFamily="18" charset="0"/>
              </a:rPr>
              <a:t>x</a:t>
            </a:r>
            <a:r>
              <a:rPr lang="en-US" sz="2400" baseline="30000" dirty="0" err="1">
                <a:latin typeface="Times New Roman" pitchFamily="18" charset="0"/>
              </a:rPr>
              <a:t>th</a:t>
            </a:r>
            <a:r>
              <a:rPr lang="en-US" sz="2400" dirty="0">
                <a:latin typeface="Times New Roman" pitchFamily="18" charset="0"/>
              </a:rPr>
              <a:t> trial, there have to be (</a:t>
            </a:r>
            <a:r>
              <a:rPr lang="en-US" sz="2400" i="1" dirty="0">
                <a:latin typeface="Times New Roman" pitchFamily="18" charset="0"/>
              </a:rPr>
              <a:t>x-1</a:t>
            </a:r>
            <a:r>
              <a:rPr lang="en-US" sz="2400" dirty="0">
                <a:latin typeface="Times New Roman" pitchFamily="18" charset="0"/>
              </a:rPr>
              <a:t>) failures before that.  If p is the probability of success, then probability of (</a:t>
            </a:r>
            <a:r>
              <a:rPr lang="en-US" sz="2400" i="1" dirty="0">
                <a:latin typeface="Times New Roman" pitchFamily="18" charset="0"/>
              </a:rPr>
              <a:t>x-1</a:t>
            </a:r>
            <a:r>
              <a:rPr lang="en-US" sz="2400" dirty="0">
                <a:latin typeface="Times New Roman" pitchFamily="18" charset="0"/>
              </a:rPr>
              <a:t>) failures in (</a:t>
            </a:r>
            <a:r>
              <a:rPr lang="en-US" sz="2400" i="1" dirty="0">
                <a:latin typeface="Times New Roman" pitchFamily="18" charset="0"/>
              </a:rPr>
              <a:t>x-1</a:t>
            </a:r>
            <a:r>
              <a:rPr lang="en-US" sz="2400" dirty="0">
                <a:latin typeface="Times New Roman" pitchFamily="18" charset="0"/>
              </a:rPr>
              <a:t>) trials will be (</a:t>
            </a:r>
            <a:r>
              <a:rPr lang="en-US" sz="2400" i="1" dirty="0">
                <a:latin typeface="Times New Roman" pitchFamily="18" charset="0"/>
              </a:rPr>
              <a:t>1-p</a:t>
            </a:r>
            <a:r>
              <a:rPr lang="en-US" sz="2400" dirty="0">
                <a:latin typeface="Times New Roman" pitchFamily="18" charset="0"/>
              </a:rPr>
              <a:t>)</a:t>
            </a:r>
            <a:r>
              <a:rPr lang="en-US" sz="2400" i="1" baseline="30000" dirty="0">
                <a:latin typeface="Times New Roman" pitchFamily="18" charset="0"/>
              </a:rPr>
              <a:t>x-1</a:t>
            </a:r>
          </a:p>
        </p:txBody>
      </p:sp>
    </p:spTree>
    <p:extLst>
      <p:ext uri="{BB962C8B-B14F-4D97-AF65-F5344CB8AC3E}">
        <p14:creationId xmlns:p14="http://schemas.microsoft.com/office/powerpoint/2010/main" val="3187860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20</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467600" cy="4724400"/>
              </a:xfrm>
            </p:spPr>
            <p:txBody>
              <a:bodyPr/>
              <a:lstStyle/>
              <a:p>
                <a:pPr marL="609600" indent="-609600">
                  <a:lnSpc>
                    <a:spcPct val="90000"/>
                  </a:lnSpc>
                  <a:buFont typeface="Wingdings" pitchFamily="2" charset="2"/>
                  <a:buNone/>
                </a:pPr>
                <a:r>
                  <a:rPr lang="en-US" sz="2400" dirty="0">
                    <a:latin typeface="Times New Roman" pitchFamily="18" charset="0"/>
                  </a:rPr>
                  <a:t>	The probability of success in the </a:t>
                </a:r>
                <a:r>
                  <a:rPr lang="en-US" sz="2400" i="1" dirty="0" err="1">
                    <a:latin typeface="Times New Roman" pitchFamily="18" charset="0"/>
                  </a:rPr>
                  <a:t>x</a:t>
                </a:r>
                <a:r>
                  <a:rPr lang="en-US" sz="2400" baseline="30000" dirty="0" err="1">
                    <a:latin typeface="Times New Roman" pitchFamily="18" charset="0"/>
                  </a:rPr>
                  <a:t>th</a:t>
                </a:r>
                <a:r>
                  <a:rPr lang="en-US" sz="2400" dirty="0">
                    <a:latin typeface="Times New Roman" pitchFamily="18" charset="0"/>
                  </a:rPr>
                  <a:t> trial is given by</a:t>
                </a:r>
              </a:p>
              <a:p>
                <a:pPr marL="609600" indent="-609600">
                  <a:lnSpc>
                    <a:spcPct val="90000"/>
                  </a:lnSpc>
                  <a:buNone/>
                </a:pPr>
                <a:r>
                  <a:rPr lang="en-US" sz="2400" i="1" baseline="30000" dirty="0">
                    <a:latin typeface="Times New Roman" pitchFamily="18" charset="0"/>
                  </a:rPr>
                  <a:t>		</a:t>
                </a:r>
                <a:r>
                  <a:rPr lang="en-US" sz="2400" i="1" dirty="0">
                    <a:latin typeface="Times New Roman" pitchFamily="18" charset="0"/>
                  </a:rPr>
                  <a:t>	p * (1 – p)</a:t>
                </a:r>
                <a:r>
                  <a:rPr lang="en-US" sz="2400" i="1" baseline="30000" dirty="0">
                    <a:latin typeface="Times New Roman" pitchFamily="18" charset="0"/>
                  </a:rPr>
                  <a:t>x-1</a:t>
                </a:r>
              </a:p>
              <a:p>
                <a:pPr marL="609600" indent="-609600">
                  <a:lnSpc>
                    <a:spcPct val="90000"/>
                  </a:lnSpc>
                  <a:buNone/>
                </a:pPr>
                <a:r>
                  <a:rPr lang="en-US" sz="2400" baseline="30000" dirty="0">
                    <a:latin typeface="Times New Roman" pitchFamily="18" charset="0"/>
                  </a:rPr>
                  <a:t>	</a:t>
                </a:r>
                <a:r>
                  <a:rPr lang="en-US" sz="2400" dirty="0">
                    <a:latin typeface="Times New Roman" pitchFamily="18" charset="0"/>
                  </a:rPr>
                  <a:t>This probability distribution is called geometric distribution and is expressed as:</a:t>
                </a:r>
              </a:p>
              <a:p>
                <a:pPr marL="609600" indent="-609600">
                  <a:lnSpc>
                    <a:spcPct val="90000"/>
                  </a:lnSpc>
                  <a:buNone/>
                </a:pPr>
                <a:r>
                  <a:rPr lang="en-US" sz="2400" dirty="0">
                    <a:latin typeface="Times New Roman" pitchFamily="18" charset="0"/>
                  </a:rPr>
                  <a:t>			</a:t>
                </a:r>
                <a:r>
                  <a:rPr lang="en-US" sz="2400" i="1" dirty="0">
                    <a:latin typeface="Times New Roman" pitchFamily="18" charset="0"/>
                  </a:rPr>
                  <a:t>g(x; p) </a:t>
                </a:r>
                <a:r>
                  <a:rPr lang="en-US" sz="2400" dirty="0">
                    <a:latin typeface="Times New Roman" pitchFamily="18" charset="0"/>
                  </a:rPr>
                  <a:t>= </a:t>
                </a:r>
                <a:r>
                  <a:rPr lang="en-US" sz="2400" i="1" dirty="0">
                    <a:latin typeface="Times New Roman" pitchFamily="18" charset="0"/>
                  </a:rPr>
                  <a:t>p * (1 – p)</a:t>
                </a:r>
                <a:r>
                  <a:rPr lang="en-US" sz="2400" i="1" baseline="30000" dirty="0">
                    <a:latin typeface="Times New Roman" pitchFamily="18" charset="0"/>
                  </a:rPr>
                  <a:t>x-1</a:t>
                </a:r>
              </a:p>
              <a:p>
                <a:pPr marL="609600" indent="-609600">
                  <a:lnSpc>
                    <a:spcPct val="90000"/>
                  </a:lnSpc>
                  <a:buNone/>
                </a:pPr>
                <a:r>
                  <a:rPr lang="en-US" sz="2400" dirty="0">
                    <a:latin typeface="Times New Roman" pitchFamily="18" charset="0"/>
                  </a:rPr>
                  <a:t>	The mean of geometric distribution is given as:</a:t>
                </a:r>
              </a:p>
              <a:p>
                <a:pPr marL="609600" indent="-609600">
                  <a:lnSpc>
                    <a:spcPct val="90000"/>
                  </a:lnSpc>
                  <a:buNone/>
                </a:pPr>
                <a:r>
                  <a:rPr lang="en-US" sz="2400" dirty="0">
                    <a:latin typeface="Times New Roman" pitchFamily="18" charset="0"/>
                  </a:rPr>
                  <a:t>			µ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1</m:t>
                        </m:r>
                      </m:num>
                      <m:den>
                        <m:r>
                          <a:rPr lang="en-US" sz="2400" b="0" i="1" smtClean="0">
                            <a:latin typeface="Cambria Math"/>
                          </a:rPr>
                          <m:t>𝑝</m:t>
                        </m:r>
                      </m:den>
                    </m:f>
                  </m:oMath>
                </a14:m>
                <a:r>
                  <a:rPr lang="en-US" sz="2400" dirty="0">
                    <a:latin typeface="Times New Roman" pitchFamily="18" charset="0"/>
                  </a:rPr>
                  <a:t> </a:t>
                </a:r>
              </a:p>
              <a:p>
                <a:pPr marL="609600" indent="-609600">
                  <a:lnSpc>
                    <a:spcPct val="90000"/>
                  </a:lnSpc>
                  <a:buNone/>
                </a:pPr>
                <a:r>
                  <a:rPr lang="en-US" sz="2400" dirty="0">
                    <a:latin typeface="Times New Roman" pitchFamily="18" charset="0"/>
                  </a:rPr>
                  <a:t>	Example on page 109.</a:t>
                </a: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467600" cy="4724400"/>
              </a:xfrm>
              <a:blipFill rotWithShape="1">
                <a:blip r:embed="rId2"/>
                <a:stretch>
                  <a:fillRect t="-1806"/>
                </a:stretch>
              </a:blipFill>
            </p:spPr>
            <p:txBody>
              <a:bodyPr/>
              <a:lstStyle/>
              <a:p>
                <a:r>
                  <a:rPr lang="en-US">
                    <a:noFill/>
                  </a:rPr>
                  <a:t> </a:t>
                </a:r>
              </a:p>
            </p:txBody>
          </p:sp>
        </mc:Fallback>
      </mc:AlternateContent>
    </p:spTree>
    <p:extLst>
      <p:ext uri="{BB962C8B-B14F-4D97-AF65-F5344CB8AC3E}">
        <p14:creationId xmlns:p14="http://schemas.microsoft.com/office/powerpoint/2010/main" val="3967222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21</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315200" cy="4724400"/>
              </a:xfrm>
            </p:spPr>
            <p:txBody>
              <a:bodyPr/>
              <a:lstStyle/>
              <a:p>
                <a:pPr marL="609600" indent="-609600">
                  <a:lnSpc>
                    <a:spcPct val="90000"/>
                  </a:lnSpc>
                  <a:buFont typeface="Wingdings" pitchFamily="2" charset="2"/>
                  <a:buNone/>
                </a:pPr>
                <a:r>
                  <a:rPr lang="en-US" sz="2800" dirty="0">
                    <a:latin typeface="Times New Roman" pitchFamily="18" charset="0"/>
                  </a:rPr>
                  <a:t>Negative Binomial Distribution</a:t>
                </a:r>
              </a:p>
              <a:p>
                <a:pPr marL="609600" indent="-609600">
                  <a:lnSpc>
                    <a:spcPct val="90000"/>
                  </a:lnSpc>
                  <a:buNone/>
                </a:pPr>
                <a:r>
                  <a:rPr lang="en-US" sz="3600" dirty="0">
                    <a:latin typeface="Times New Roman" pitchFamily="18" charset="0"/>
                  </a:rPr>
                  <a:t>	</a:t>
                </a:r>
                <a:r>
                  <a:rPr lang="en-US" sz="2400" dirty="0">
                    <a:latin typeface="Times New Roman" pitchFamily="18" charset="0"/>
                  </a:rPr>
                  <a:t>It describes the total number of Bernoulli trials, </a:t>
                </a:r>
                <a:r>
                  <a:rPr lang="en-US" sz="2400" i="1" dirty="0">
                    <a:latin typeface="Times New Roman" pitchFamily="18" charset="0"/>
                  </a:rPr>
                  <a:t>X</a:t>
                </a:r>
                <a:r>
                  <a:rPr lang="en-US" sz="2400" dirty="0">
                    <a:latin typeface="Times New Roman" pitchFamily="18" charset="0"/>
                  </a:rPr>
                  <a:t>, to obtain a specified number </a:t>
                </a:r>
                <a:r>
                  <a:rPr lang="en-US" sz="2400" i="1" dirty="0">
                    <a:latin typeface="Times New Roman" pitchFamily="18" charset="0"/>
                  </a:rPr>
                  <a:t>r</a:t>
                </a:r>
                <a:r>
                  <a:rPr lang="en-US" sz="2400" dirty="0">
                    <a:latin typeface="Times New Roman" pitchFamily="18" charset="0"/>
                  </a:rPr>
                  <a:t> successes. When r = 1, the negative binomial reduces to geometric distribution.  Since, if the </a:t>
                </a:r>
                <a:r>
                  <a:rPr lang="en-US" sz="2400" dirty="0" err="1">
                    <a:latin typeface="Times New Roman" pitchFamily="18" charset="0"/>
                  </a:rPr>
                  <a:t>rth</a:t>
                </a:r>
                <a:r>
                  <a:rPr lang="en-US" sz="2400" dirty="0">
                    <a:latin typeface="Times New Roman" pitchFamily="18" charset="0"/>
                  </a:rPr>
                  <a:t> success occurs at trial number x, it must be that r-1 successes occurred in the first x-1 trials and the last trial is a success.  The probability distribution is then the product of the binomial probability b (r-1; x-1, p) and p and is expressed as:</a:t>
                </a:r>
              </a:p>
              <a:p>
                <a:pPr marL="609600" indent="-609600">
                  <a:lnSpc>
                    <a:spcPct val="90000"/>
                  </a:lnSpc>
                  <a:buNone/>
                </a:pPr>
                <a:r>
                  <a:rPr lang="en-US" sz="2400" dirty="0">
                    <a:latin typeface="Times New Roman" pitchFamily="18" charset="0"/>
                  </a:rPr>
                  <a:t>			</a:t>
                </a:r>
                <a:r>
                  <a:rPr lang="en-US" sz="2400" i="1" dirty="0">
                    <a:latin typeface="Times New Roman" pitchFamily="18" charset="0"/>
                  </a:rPr>
                  <a:t>f(x)</a:t>
                </a:r>
                <a:r>
                  <a:rPr lang="en-US" sz="2400" dirty="0">
                    <a:latin typeface="Times New Roman" pitchFamily="18" charset="0"/>
                  </a:rPr>
                  <a:t> = </a:t>
                </a:r>
                <a14:m>
                  <m:oMath xmlns:m="http://schemas.openxmlformats.org/officeDocument/2006/math">
                    <m:d>
                      <m:dPr>
                        <m:ctrlPr>
                          <a:rPr lang="en-US" sz="2400" i="1" smtClean="0">
                            <a:latin typeface="Cambria Math" panose="02040503050406030204" pitchFamily="18" charset="0"/>
                          </a:rPr>
                        </m:ctrlPr>
                      </m:dPr>
                      <m:e>
                        <m:eqArr>
                          <m:eqArrPr>
                            <m:ctrlPr>
                              <a:rPr lang="en-US" sz="2400" b="0" i="1" smtClean="0">
                                <a:latin typeface="Cambria Math" panose="02040503050406030204" pitchFamily="18" charset="0"/>
                              </a:rPr>
                            </m:ctrlPr>
                          </m:eqArrPr>
                          <m:e>
                            <m:r>
                              <a:rPr lang="en-US" sz="2400" b="0" i="1" smtClean="0">
                                <a:latin typeface="Cambria Math"/>
                              </a:rPr>
                              <m:t>𝑥</m:t>
                            </m:r>
                            <m:r>
                              <a:rPr lang="en-US" sz="2400" b="0" i="1" smtClean="0">
                                <a:latin typeface="Cambria Math"/>
                              </a:rPr>
                              <m:t>−1</m:t>
                            </m:r>
                          </m:e>
                          <m:e>
                            <m:r>
                              <a:rPr lang="en-US" sz="2400" b="0" i="1" smtClean="0">
                                <a:latin typeface="Cambria Math"/>
                              </a:rPr>
                              <m:t>𝑟</m:t>
                            </m:r>
                            <m:r>
                              <a:rPr lang="en-US" sz="2400" b="0" i="1" smtClean="0">
                                <a:latin typeface="Cambria Math"/>
                              </a:rPr>
                              <m:t>−1</m:t>
                            </m:r>
                          </m:e>
                        </m:eqArr>
                      </m:e>
                    </m:d>
                  </m:oMath>
                </a14:m>
                <a:r>
                  <a:rPr lang="en-US" sz="2400" i="1" dirty="0">
                    <a:latin typeface="Times New Roman" pitchFamily="18" charset="0"/>
                  </a:rPr>
                  <a:t> </a:t>
                </a:r>
                <a:r>
                  <a:rPr lang="en-US" sz="2400" i="1" dirty="0" err="1">
                    <a:latin typeface="Times New Roman" pitchFamily="18" charset="0"/>
                  </a:rPr>
                  <a:t>p</a:t>
                </a:r>
                <a:r>
                  <a:rPr lang="en-US" sz="2400" i="1" baseline="30000" dirty="0" err="1">
                    <a:latin typeface="Times New Roman" pitchFamily="18" charset="0"/>
                  </a:rPr>
                  <a:t>r</a:t>
                </a:r>
                <a:r>
                  <a:rPr lang="en-US" sz="2400" i="1" dirty="0">
                    <a:latin typeface="Times New Roman" pitchFamily="18" charset="0"/>
                  </a:rPr>
                  <a:t> (1 – p)</a:t>
                </a:r>
                <a:r>
                  <a:rPr lang="en-US" sz="2400" i="1" baseline="30000" dirty="0">
                    <a:latin typeface="Times New Roman" pitchFamily="18" charset="0"/>
                  </a:rPr>
                  <a:t>x-r</a:t>
                </a:r>
                <a:r>
                  <a:rPr lang="en-US" sz="2400" i="1" dirty="0">
                    <a:latin typeface="Times New Roman" pitchFamily="18" charset="0"/>
                  </a:rPr>
                  <a:t>  </a:t>
                </a:r>
                <a:r>
                  <a:rPr lang="en-US" sz="2400" dirty="0">
                    <a:latin typeface="Times New Roman" pitchFamily="18" charset="0"/>
                  </a:rPr>
                  <a:t>for </a:t>
                </a:r>
                <a:r>
                  <a:rPr lang="en-US" sz="2400" i="1" dirty="0">
                    <a:latin typeface="Times New Roman" pitchFamily="18" charset="0"/>
                  </a:rPr>
                  <a:t>x</a:t>
                </a:r>
                <a:r>
                  <a:rPr lang="en-US" sz="2400" dirty="0">
                    <a:latin typeface="Times New Roman" pitchFamily="18" charset="0"/>
                  </a:rPr>
                  <a:t> = </a:t>
                </a:r>
                <a:r>
                  <a:rPr lang="en-US" sz="2400" i="1" dirty="0">
                    <a:latin typeface="Times New Roman" pitchFamily="18" charset="0"/>
                  </a:rPr>
                  <a:t>r, r+1, </a:t>
                </a:r>
                <a:r>
                  <a:rPr lang="en-US" sz="2400" dirty="0">
                    <a:latin typeface="Times New Roman" pitchFamily="18" charset="0"/>
                  </a:rPr>
                  <a:t>… </a:t>
                </a:r>
                <a:endParaRPr lang="en-US" sz="2400" i="1" baseline="30000" dirty="0">
                  <a:latin typeface="Times New Roman" pitchFamily="18" charset="0"/>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315200" cy="4724400"/>
              </a:xfrm>
              <a:blipFill rotWithShape="1">
                <a:blip r:embed="rId2"/>
                <a:stretch>
                  <a:fillRect l="-1750" t="-2194" r="-1083" b="-2710"/>
                </a:stretch>
              </a:blipFill>
            </p:spPr>
            <p:txBody>
              <a:bodyPr/>
              <a:lstStyle/>
              <a:p>
                <a:r>
                  <a:rPr lang="en-US">
                    <a:noFill/>
                  </a:rPr>
                  <a:t> </a:t>
                </a:r>
              </a:p>
            </p:txBody>
          </p:sp>
        </mc:Fallback>
      </mc:AlternateContent>
    </p:spTree>
    <p:extLst>
      <p:ext uri="{BB962C8B-B14F-4D97-AF65-F5344CB8AC3E}">
        <p14:creationId xmlns:p14="http://schemas.microsoft.com/office/powerpoint/2010/main" val="37784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22</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4.9 The Multinomial Distribution</a:t>
                </a:r>
              </a:p>
              <a:p>
                <a:pPr marL="609600" indent="-609600">
                  <a:lnSpc>
                    <a:spcPct val="90000"/>
                  </a:lnSpc>
                  <a:buFont typeface="Wingdings" pitchFamily="2" charset="2"/>
                  <a:buNone/>
                </a:pPr>
                <a:r>
                  <a:rPr lang="en-US" sz="3600" dirty="0">
                    <a:latin typeface="Times New Roman" pitchFamily="18" charset="0"/>
                  </a:rPr>
                  <a:t>	</a:t>
                </a:r>
                <a:r>
                  <a:rPr lang="en-US" sz="2400" dirty="0">
                    <a:latin typeface="Times New Roman" pitchFamily="18" charset="0"/>
                  </a:rPr>
                  <a:t>A generalization of binomial distribution occurs when each trial can have more than two outcomes.  Such case arises, e.g., when a manufactured product is classified as superior, average, or poor; when a student’s performance is graded as an A, B, C, D, or F or an experiment is judged successful, unsuccessful, or inconclusive.  To treat this kind of situation, let us consider a case where there are </a:t>
                </a:r>
                <a:r>
                  <a:rPr lang="en-US" sz="2400" i="1" dirty="0">
                    <a:latin typeface="Times New Roman" pitchFamily="18" charset="0"/>
                  </a:rPr>
                  <a:t>n</a:t>
                </a:r>
                <a:r>
                  <a:rPr lang="en-US" sz="2400" dirty="0">
                    <a:latin typeface="Times New Roman" pitchFamily="18" charset="0"/>
                  </a:rPr>
                  <a:t> independent trials, with each trial permitting </a:t>
                </a:r>
                <a:r>
                  <a:rPr lang="en-US" sz="2400" i="1" dirty="0">
                    <a:latin typeface="Times New Roman" pitchFamily="18" charset="0"/>
                  </a:rPr>
                  <a:t>k</a:t>
                </a:r>
                <a:r>
                  <a:rPr lang="en-US" sz="2400" dirty="0">
                    <a:latin typeface="Times New Roman" pitchFamily="18" charset="0"/>
                  </a:rPr>
                  <a:t> mutually exclusive outcomes whose respective probabilities are:</a:t>
                </a:r>
              </a:p>
              <a:p>
                <a:pPr marL="609600" indent="-609600">
                  <a:lnSpc>
                    <a:spcPct val="90000"/>
                  </a:lnSpc>
                  <a:buFont typeface="Wingdings" pitchFamily="2" charset="2"/>
                  <a:buNone/>
                </a:pPr>
                <a:r>
                  <a:rPr lang="en-US" sz="2400" dirty="0">
                    <a:latin typeface="Times New Roman" pitchFamily="18" charset="0"/>
                  </a:rPr>
                  <a:t>			</a:t>
                </a:r>
                <a:r>
                  <a:rPr lang="en-US" sz="2400" i="1" dirty="0">
                    <a:latin typeface="Times New Roman" pitchFamily="18" charset="0"/>
                  </a:rPr>
                  <a:t>p</a:t>
                </a:r>
                <a:r>
                  <a:rPr lang="en-US" sz="2400" i="1" baseline="-25000" dirty="0">
                    <a:latin typeface="Times New Roman" pitchFamily="18" charset="0"/>
                  </a:rPr>
                  <a:t>1</a:t>
                </a:r>
                <a:r>
                  <a:rPr lang="en-US" sz="2400" i="1" dirty="0">
                    <a:latin typeface="Times New Roman" pitchFamily="18" charset="0"/>
                  </a:rPr>
                  <a:t>, p</a:t>
                </a:r>
                <a:r>
                  <a:rPr lang="en-US" sz="2400" i="1" baseline="-25000" dirty="0">
                    <a:latin typeface="Times New Roman" pitchFamily="18" charset="0"/>
                  </a:rPr>
                  <a:t>2</a:t>
                </a:r>
                <a:r>
                  <a:rPr lang="en-US" sz="2400" i="1" dirty="0">
                    <a:latin typeface="Times New Roman" pitchFamily="18" charset="0"/>
                  </a:rPr>
                  <a:t>, …, </a:t>
                </a:r>
                <a:r>
                  <a:rPr lang="en-US" sz="2400" i="1" dirty="0" err="1">
                    <a:latin typeface="Times New Roman" pitchFamily="18" charset="0"/>
                  </a:rPr>
                  <a:t>p</a:t>
                </a:r>
                <a:r>
                  <a:rPr lang="en-US" sz="2400" i="1" baseline="-25000" dirty="0" err="1">
                    <a:latin typeface="Times New Roman" pitchFamily="18" charset="0"/>
                  </a:rPr>
                  <a:t>k</a:t>
                </a:r>
                <a:r>
                  <a:rPr lang="en-US" sz="2400" i="1" dirty="0">
                    <a:latin typeface="Times New Roman" pitchFamily="18" charset="0"/>
                  </a:rPr>
                  <a:t> </a:t>
                </a:r>
                <a:r>
                  <a:rPr lang="en-US" sz="2400" dirty="0">
                    <a:latin typeface="Times New Roman" pitchFamily="18" charset="0"/>
                  </a:rPr>
                  <a:t>   with </a:t>
                </a:r>
                <a14:m>
                  <m:oMath xmlns:m="http://schemas.openxmlformats.org/officeDocument/2006/math">
                    <m:nary>
                      <m:naryPr>
                        <m:chr m:val="∑"/>
                        <m:limLoc m:val="subSup"/>
                        <m:ctrlPr>
                          <a:rPr lang="en-US" sz="2400" i="1" smtClean="0">
                            <a:latin typeface="Cambria Math" panose="02040503050406030204" pitchFamily="18" charset="0"/>
                          </a:rPr>
                        </m:ctrlPr>
                      </m:naryPr>
                      <m:sub>
                        <m:r>
                          <m:rPr>
                            <m:brk m:alnAt="25"/>
                          </m:rPr>
                          <a:rPr lang="en-US" sz="2400" b="0" i="1" smtClean="0">
                            <a:latin typeface="Cambria Math"/>
                          </a:rPr>
                          <m:t>𝑖</m:t>
                        </m:r>
                        <m:r>
                          <a:rPr lang="en-US" sz="2400" b="0" i="1" smtClean="0">
                            <a:latin typeface="Cambria Math"/>
                          </a:rPr>
                          <m:t>=1</m:t>
                        </m:r>
                      </m:sub>
                      <m:sup>
                        <m:r>
                          <a:rPr lang="en-US" sz="2400" b="0" i="1" smtClean="0">
                            <a:latin typeface="Cambria Math"/>
                          </a:rPr>
                          <m:t>𝑘</m:t>
                        </m:r>
                      </m:sup>
                      <m:e>
                        <m:r>
                          <a:rPr lang="en-US" sz="2400" b="0" i="1" smtClean="0">
                            <a:latin typeface="Cambria Math"/>
                          </a:rPr>
                          <m:t>𝑝</m:t>
                        </m:r>
                        <m:r>
                          <a:rPr lang="en-US" sz="2400" b="0" i="1" baseline="-25000" smtClean="0">
                            <a:latin typeface="Cambria Math"/>
                          </a:rPr>
                          <m:t>𝑖</m:t>
                        </m:r>
                        <m:r>
                          <a:rPr lang="en-US" sz="2400" b="0" i="1" smtClean="0">
                            <a:latin typeface="Cambria Math"/>
                          </a:rPr>
                          <m:t>=1</m:t>
                        </m:r>
                      </m:e>
                    </m:nary>
                  </m:oMath>
                </a14:m>
                <a:endParaRPr lang="en-US" sz="3600" dirty="0">
                  <a:latin typeface="Times New Roman" pitchFamily="18" charset="0"/>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543800" cy="4724400"/>
              </a:xfrm>
              <a:blipFill rotWithShape="1">
                <a:blip r:embed="rId2"/>
                <a:stretch>
                  <a:fillRect l="-2506" t="-3226" r="-1455"/>
                </a:stretch>
              </a:blipFill>
            </p:spPr>
            <p:txBody>
              <a:bodyPr/>
              <a:lstStyle/>
              <a:p>
                <a:r>
                  <a:rPr lang="en-US">
                    <a:noFill/>
                  </a:rPr>
                  <a:t> </a:t>
                </a:r>
              </a:p>
            </p:txBody>
          </p:sp>
        </mc:Fallback>
      </mc:AlternateContent>
    </p:spTree>
    <p:extLst>
      <p:ext uri="{BB962C8B-B14F-4D97-AF65-F5344CB8AC3E}">
        <p14:creationId xmlns:p14="http://schemas.microsoft.com/office/powerpoint/2010/main" val="3187860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23</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dirty="0">
                    <a:latin typeface="Times New Roman" pitchFamily="18" charset="0"/>
                  </a:rPr>
                  <a:t>	</a:t>
                </a:r>
                <a:r>
                  <a:rPr lang="en-US" sz="2400" dirty="0">
                    <a:latin typeface="Times New Roman" pitchFamily="18" charset="0"/>
                  </a:rPr>
                  <a:t>Denoting the outcomes as being the first kind, the second kind,…., and </a:t>
                </a:r>
                <a:r>
                  <a:rPr lang="en-US" sz="2400" i="1" dirty="0" err="1">
                    <a:latin typeface="Times New Roman" pitchFamily="18" charset="0"/>
                  </a:rPr>
                  <a:t>k</a:t>
                </a:r>
                <a:r>
                  <a:rPr lang="en-US" sz="2400" i="1" baseline="30000" dirty="0" err="1">
                    <a:latin typeface="Times New Roman" pitchFamily="18" charset="0"/>
                  </a:rPr>
                  <a:t>th</a:t>
                </a:r>
                <a:r>
                  <a:rPr lang="en-US" sz="2400" dirty="0">
                    <a:latin typeface="Times New Roman" pitchFamily="18" charset="0"/>
                  </a:rPr>
                  <a:t> kind, we shall be interested in the probability </a:t>
                </a:r>
                <a:r>
                  <a:rPr lang="en-US" sz="2400" i="1" dirty="0">
                    <a:latin typeface="Times New Roman" pitchFamily="18" charset="0"/>
                  </a:rPr>
                  <a:t>f(x</a:t>
                </a:r>
                <a:r>
                  <a:rPr lang="en-US" sz="2400" i="1" baseline="-25000" dirty="0">
                    <a:latin typeface="Times New Roman" pitchFamily="18" charset="0"/>
                  </a:rPr>
                  <a:t>1</a:t>
                </a:r>
                <a:r>
                  <a:rPr lang="en-US" sz="2400" i="1" dirty="0">
                    <a:latin typeface="Times New Roman" pitchFamily="18" charset="0"/>
                  </a:rPr>
                  <a:t>, x</a:t>
                </a:r>
                <a:r>
                  <a:rPr lang="en-US" sz="2400" i="1" baseline="-25000" dirty="0">
                    <a:latin typeface="Times New Roman" pitchFamily="18" charset="0"/>
                  </a:rPr>
                  <a:t>2</a:t>
                </a:r>
                <a:r>
                  <a:rPr lang="en-US" sz="2400" i="1" dirty="0">
                    <a:latin typeface="Times New Roman" pitchFamily="18" charset="0"/>
                  </a:rPr>
                  <a:t>,…, </a:t>
                </a:r>
                <a:r>
                  <a:rPr lang="en-US" sz="2400" i="1" dirty="0" err="1">
                    <a:latin typeface="Times New Roman" pitchFamily="18" charset="0"/>
                  </a:rPr>
                  <a:t>x</a:t>
                </a:r>
                <a:r>
                  <a:rPr lang="en-US" sz="2400" i="1" baseline="-25000" dirty="0" err="1">
                    <a:latin typeface="Times New Roman" pitchFamily="18" charset="0"/>
                  </a:rPr>
                  <a:t>k</a:t>
                </a:r>
                <a:r>
                  <a:rPr lang="en-US" sz="2400" i="1" dirty="0">
                    <a:latin typeface="Times New Roman" pitchFamily="18" charset="0"/>
                  </a:rPr>
                  <a:t>) </a:t>
                </a:r>
                <a:r>
                  <a:rPr lang="en-US" sz="2400" dirty="0">
                    <a:latin typeface="Times New Roman" pitchFamily="18" charset="0"/>
                  </a:rPr>
                  <a:t>of getting </a:t>
                </a:r>
                <a:r>
                  <a:rPr lang="en-US" sz="2400" i="1" dirty="0">
                    <a:latin typeface="Times New Roman" pitchFamily="18" charset="0"/>
                  </a:rPr>
                  <a:t>x</a:t>
                </a:r>
                <a:r>
                  <a:rPr lang="en-US" sz="2400" i="1" baseline="-25000" dirty="0">
                    <a:latin typeface="Times New Roman" pitchFamily="18" charset="0"/>
                  </a:rPr>
                  <a:t>1</a:t>
                </a:r>
                <a:r>
                  <a:rPr lang="en-US" sz="2400" dirty="0">
                    <a:latin typeface="Times New Roman" pitchFamily="18" charset="0"/>
                  </a:rPr>
                  <a:t> outcomes of the first kind, </a:t>
                </a:r>
                <a:r>
                  <a:rPr lang="en-US" sz="2400" i="1" dirty="0">
                    <a:latin typeface="Times New Roman" pitchFamily="18" charset="0"/>
                  </a:rPr>
                  <a:t>x</a:t>
                </a:r>
                <a:r>
                  <a:rPr lang="en-US" sz="2400" i="1" baseline="-25000" dirty="0">
                    <a:latin typeface="Times New Roman" pitchFamily="18" charset="0"/>
                  </a:rPr>
                  <a:t>2</a:t>
                </a:r>
                <a:r>
                  <a:rPr lang="en-US" sz="2400" dirty="0">
                    <a:latin typeface="Times New Roman" pitchFamily="18" charset="0"/>
                  </a:rPr>
                  <a:t> outcomes of the second kind,…, and </a:t>
                </a:r>
                <a:r>
                  <a:rPr lang="en-US" sz="2400" i="1" dirty="0" err="1">
                    <a:latin typeface="Times New Roman" pitchFamily="18" charset="0"/>
                  </a:rPr>
                  <a:t>x</a:t>
                </a:r>
                <a:r>
                  <a:rPr lang="en-US" sz="2400" i="1" baseline="-25000" dirty="0" err="1">
                    <a:latin typeface="Times New Roman" pitchFamily="18" charset="0"/>
                  </a:rPr>
                  <a:t>k</a:t>
                </a:r>
                <a:r>
                  <a:rPr lang="en-US" sz="2400" dirty="0">
                    <a:latin typeface="Times New Roman" pitchFamily="18" charset="0"/>
                  </a:rPr>
                  <a:t> outcomes of the </a:t>
                </a:r>
                <a:r>
                  <a:rPr lang="en-US" sz="2400" i="1" dirty="0" err="1">
                    <a:latin typeface="Times New Roman" pitchFamily="18" charset="0"/>
                  </a:rPr>
                  <a:t>k</a:t>
                </a:r>
                <a:r>
                  <a:rPr lang="en-US" sz="2400" i="1" baseline="30000" dirty="0" err="1">
                    <a:latin typeface="Times New Roman" pitchFamily="18" charset="0"/>
                  </a:rPr>
                  <a:t>th</a:t>
                </a:r>
                <a:r>
                  <a:rPr lang="en-US" sz="2400" dirty="0">
                    <a:latin typeface="Times New Roman" pitchFamily="18" charset="0"/>
                  </a:rPr>
                  <a:t> kind, with </a:t>
                </a:r>
              </a:p>
              <a:p>
                <a:pPr marL="609600" indent="-609600">
                  <a:lnSpc>
                    <a:spcPct val="90000"/>
                  </a:lnSpc>
                  <a:buFont typeface="Wingdings" pitchFamily="2" charset="2"/>
                  <a:buNone/>
                </a:pPr>
                <a:r>
                  <a:rPr lang="en-US" sz="2400" dirty="0">
                    <a:latin typeface="Times New Roman" pitchFamily="18" charset="0"/>
                  </a:rPr>
                  <a:t>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a:rPr>
                          <m:t>𝑖</m:t>
                        </m:r>
                        <m:r>
                          <a:rPr lang="en-US" sz="2400" b="0" i="1" smtClean="0">
                            <a:latin typeface="Cambria Math"/>
                          </a:rPr>
                          <m:t>=1</m:t>
                        </m:r>
                      </m:sub>
                      <m:sup>
                        <m:r>
                          <a:rPr lang="en-US" sz="2400" b="0" i="1" smtClean="0">
                            <a:latin typeface="Cambria Math"/>
                          </a:rPr>
                          <m:t>𝑘</m:t>
                        </m:r>
                      </m:sup>
                      <m:e>
                        <m:r>
                          <a:rPr lang="en-US" sz="2400" b="0" i="1" smtClean="0">
                            <a:latin typeface="Cambria Math"/>
                          </a:rPr>
                          <m:t>𝑥𝑖</m:t>
                        </m:r>
                        <m:r>
                          <a:rPr lang="en-US" sz="2400" b="0" i="1" smtClean="0">
                            <a:latin typeface="Cambria Math"/>
                          </a:rPr>
                          <m:t>=</m:t>
                        </m:r>
                        <m:r>
                          <a:rPr lang="en-US" sz="2400" b="0" i="1" smtClean="0">
                            <a:latin typeface="Cambria Math"/>
                          </a:rPr>
                          <m:t>𝑛</m:t>
                        </m:r>
                      </m:e>
                    </m:nary>
                  </m:oMath>
                </a14:m>
                <a:endParaRPr lang="en-US" sz="3600" dirty="0">
                  <a:latin typeface="Times New Roman" pitchFamily="18" charset="0"/>
                </a:endParaRPr>
              </a:p>
              <a:p>
                <a:pPr marL="609600" indent="-609600">
                  <a:lnSpc>
                    <a:spcPct val="90000"/>
                  </a:lnSpc>
                  <a:buFont typeface="Wingdings" pitchFamily="2" charset="2"/>
                  <a:buNone/>
                </a:pPr>
                <a:r>
                  <a:rPr lang="en-US" sz="3600" dirty="0">
                    <a:latin typeface="Times New Roman" pitchFamily="18" charset="0"/>
                  </a:rPr>
                  <a:t>	</a:t>
                </a:r>
                <a:r>
                  <a:rPr lang="en-US" sz="2400" dirty="0">
                    <a:latin typeface="Times New Roman" pitchFamily="18" charset="0"/>
                  </a:rPr>
                  <a:t>Thus the desired probability distribution of a multinomial distribution is given as</a:t>
                </a:r>
              </a:p>
              <a:p>
                <a:pPr marL="609600" indent="-609600">
                  <a:lnSpc>
                    <a:spcPct val="90000"/>
                  </a:lnSpc>
                  <a:buFont typeface="Wingdings" pitchFamily="2" charset="2"/>
                  <a:buNone/>
                </a:pPr>
                <a:r>
                  <a:rPr lang="en-US" sz="2400" dirty="0">
                    <a:latin typeface="Times New Roman" pitchFamily="18" charset="0"/>
                  </a:rPr>
                  <a:t>		</a:t>
                </a:r>
                <a:r>
                  <a:rPr lang="en-US" sz="2400" i="1" dirty="0">
                    <a:latin typeface="Times New Roman" pitchFamily="18" charset="0"/>
                  </a:rPr>
                  <a:t>f(x</a:t>
                </a:r>
                <a:r>
                  <a:rPr lang="en-US" sz="2400" i="1" baseline="-25000" dirty="0">
                    <a:latin typeface="Times New Roman" pitchFamily="18" charset="0"/>
                  </a:rPr>
                  <a:t>1</a:t>
                </a:r>
                <a:r>
                  <a:rPr lang="en-US" sz="2400" i="1" dirty="0">
                    <a:latin typeface="Times New Roman" pitchFamily="18" charset="0"/>
                  </a:rPr>
                  <a:t>, x</a:t>
                </a:r>
                <a:r>
                  <a:rPr lang="en-US" sz="2400" i="1" baseline="-25000" dirty="0">
                    <a:latin typeface="Times New Roman" pitchFamily="18" charset="0"/>
                  </a:rPr>
                  <a:t>2</a:t>
                </a:r>
                <a:r>
                  <a:rPr lang="en-US" sz="2400" i="1" dirty="0">
                    <a:latin typeface="Times New Roman" pitchFamily="18" charset="0"/>
                  </a:rPr>
                  <a:t>,…., </a:t>
                </a:r>
                <a:r>
                  <a:rPr lang="en-US" sz="2400" i="1" dirty="0" err="1">
                    <a:latin typeface="Times New Roman" pitchFamily="18" charset="0"/>
                  </a:rPr>
                  <a:t>x</a:t>
                </a:r>
                <a:r>
                  <a:rPr lang="en-US" sz="2400" i="1" baseline="-25000" dirty="0" err="1">
                    <a:latin typeface="Times New Roman" pitchFamily="18" charset="0"/>
                  </a:rPr>
                  <a:t>k</a:t>
                </a:r>
                <a:r>
                  <a:rPr lang="en-US" sz="2400" i="1" dirty="0">
                    <a:latin typeface="Times New Roman" pitchFamily="18" charset="0"/>
                  </a:rPr>
                  <a:t>)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𝑛</m:t>
                        </m:r>
                        <m:r>
                          <a:rPr lang="en-US" sz="2400" b="0" i="1" smtClean="0">
                            <a:latin typeface="Cambria Math"/>
                          </a:rPr>
                          <m:t>!</m:t>
                        </m:r>
                      </m:num>
                      <m:den>
                        <m:r>
                          <a:rPr lang="en-US" sz="2400" b="0" i="1" smtClean="0">
                            <a:latin typeface="Cambria Math"/>
                          </a:rPr>
                          <m:t>𝑥</m:t>
                        </m:r>
                        <m:r>
                          <a:rPr lang="en-US" sz="2400" b="0" i="1" smtClean="0">
                            <a:latin typeface="Cambria Math"/>
                          </a:rPr>
                          <m:t>1!</m:t>
                        </m:r>
                        <m:r>
                          <a:rPr lang="en-US" sz="2400" b="0" i="1" smtClean="0">
                            <a:latin typeface="Cambria Math"/>
                          </a:rPr>
                          <m:t>𝑥</m:t>
                        </m:r>
                        <m:r>
                          <a:rPr lang="en-US" sz="2400" b="0" i="1" smtClean="0">
                            <a:latin typeface="Cambria Math"/>
                          </a:rPr>
                          <m:t>2!…</m:t>
                        </m:r>
                        <m:r>
                          <a:rPr lang="en-US" sz="2400" b="0" i="1" smtClean="0">
                            <a:latin typeface="Cambria Math"/>
                          </a:rPr>
                          <m:t>𝑥𝑘</m:t>
                        </m:r>
                        <m:r>
                          <a:rPr lang="en-US" sz="2400" b="0" i="1" smtClean="0">
                            <a:latin typeface="Cambria Math"/>
                          </a:rPr>
                          <m:t>!</m:t>
                        </m:r>
                      </m:den>
                    </m:f>
                  </m:oMath>
                </a14:m>
                <a:r>
                  <a:rPr lang="en-US" sz="2400" i="1" dirty="0">
                    <a:latin typeface="Times New Roman" pitchFamily="18" charset="0"/>
                  </a:rPr>
                  <a:t> p</a:t>
                </a:r>
                <a:r>
                  <a:rPr lang="en-US" sz="2400" i="1" baseline="-25000" dirty="0">
                    <a:latin typeface="Times New Roman" pitchFamily="18" charset="0"/>
                  </a:rPr>
                  <a:t>1</a:t>
                </a:r>
                <a:r>
                  <a:rPr lang="en-US" sz="2400" i="1" baseline="30000" dirty="0">
                    <a:latin typeface="Times New Roman" pitchFamily="18" charset="0"/>
                  </a:rPr>
                  <a:t>x1</a:t>
                </a:r>
                <a:r>
                  <a:rPr lang="en-US" sz="2400" i="1" dirty="0">
                    <a:latin typeface="Times New Roman" pitchFamily="18" charset="0"/>
                  </a:rPr>
                  <a:t>p</a:t>
                </a:r>
                <a:r>
                  <a:rPr lang="en-US" sz="2400" i="1" baseline="-25000" dirty="0">
                    <a:latin typeface="Times New Roman" pitchFamily="18" charset="0"/>
                  </a:rPr>
                  <a:t>2</a:t>
                </a:r>
                <a:r>
                  <a:rPr lang="en-US" sz="2400" i="1" baseline="30000" dirty="0">
                    <a:latin typeface="Times New Roman" pitchFamily="18" charset="0"/>
                  </a:rPr>
                  <a:t>x2</a:t>
                </a:r>
                <a:r>
                  <a:rPr lang="en-US" sz="2400" i="1" dirty="0">
                    <a:latin typeface="Times New Roman" pitchFamily="18" charset="0"/>
                  </a:rPr>
                  <a:t>….</a:t>
                </a:r>
                <a:r>
                  <a:rPr lang="en-US" sz="2400" i="1" dirty="0" err="1">
                    <a:latin typeface="Times New Roman" pitchFamily="18" charset="0"/>
                  </a:rPr>
                  <a:t>p</a:t>
                </a:r>
                <a:r>
                  <a:rPr lang="en-US" sz="2400" i="1" baseline="-25000" dirty="0" err="1">
                    <a:latin typeface="Times New Roman" pitchFamily="18" charset="0"/>
                  </a:rPr>
                  <a:t>k</a:t>
                </a:r>
                <a:r>
                  <a:rPr lang="en-US" sz="2400" i="1" baseline="30000" dirty="0" err="1">
                    <a:latin typeface="Times New Roman" pitchFamily="18" charset="0"/>
                  </a:rPr>
                  <a:t>xk</a:t>
                </a:r>
                <a:endParaRPr lang="en-US" sz="2400" baseline="30000" dirty="0">
                  <a:latin typeface="Times New Roman" pitchFamily="18" charset="0"/>
                </a:endParaRPr>
              </a:p>
              <a:p>
                <a:pPr marL="609600" indent="-609600">
                  <a:lnSpc>
                    <a:spcPct val="90000"/>
                  </a:lnSpc>
                  <a:buFont typeface="Wingdings" pitchFamily="2" charset="2"/>
                  <a:buNone/>
                </a:pPr>
                <a:r>
                  <a:rPr lang="en-US" sz="2400" baseline="30000" dirty="0">
                    <a:latin typeface="Times New Roman" pitchFamily="18" charset="0"/>
                  </a:rPr>
                  <a:t>		</a:t>
                </a:r>
                <a:r>
                  <a:rPr lang="en-US" sz="2400" dirty="0">
                    <a:latin typeface="Times New Roman" pitchFamily="18" charset="0"/>
                  </a:rPr>
                  <a:t>for </a:t>
                </a:r>
                <a:r>
                  <a:rPr lang="en-US" sz="2400" i="1" dirty="0">
                    <a:latin typeface="Times New Roman" pitchFamily="18" charset="0"/>
                  </a:rPr>
                  <a:t>x</a:t>
                </a:r>
                <a:r>
                  <a:rPr lang="en-US" sz="2400" i="1" baseline="-25000" dirty="0">
                    <a:latin typeface="Times New Roman" pitchFamily="18" charset="0"/>
                  </a:rPr>
                  <a:t>i</a:t>
                </a:r>
                <a:r>
                  <a:rPr lang="en-US" sz="2400" dirty="0">
                    <a:latin typeface="Times New Roman" pitchFamily="18" charset="0"/>
                  </a:rPr>
                  <a:t> = </a:t>
                </a:r>
                <a:r>
                  <a:rPr lang="en-US" sz="2400" i="1" dirty="0">
                    <a:latin typeface="Times New Roman" pitchFamily="18" charset="0"/>
                  </a:rPr>
                  <a:t>0, 1, …., n </a:t>
                </a:r>
                <a:r>
                  <a:rPr lang="en-US" sz="2400" dirty="0">
                    <a:latin typeface="Times New Roman" pitchFamily="18" charset="0"/>
                  </a:rPr>
                  <a:t>for each </a:t>
                </a:r>
                <a:r>
                  <a:rPr lang="en-US" sz="2400" i="1" dirty="0" err="1">
                    <a:latin typeface="Times New Roman" pitchFamily="18" charset="0"/>
                  </a:rPr>
                  <a:t>i</a:t>
                </a:r>
                <a:r>
                  <a:rPr lang="en-US" sz="2400" dirty="0">
                    <a:latin typeface="Times New Roman" pitchFamily="18" charset="0"/>
                  </a:rPr>
                  <a:t>, but with the </a:t>
                </a:r>
                <a:r>
                  <a:rPr lang="en-US" sz="2400" i="1" dirty="0">
                    <a:latin typeface="Times New Roman" pitchFamily="18" charset="0"/>
                  </a:rPr>
                  <a:t>x</a:t>
                </a:r>
                <a:r>
                  <a:rPr lang="en-US" sz="2400" i="1" baseline="-25000" dirty="0">
                    <a:latin typeface="Times New Roman" pitchFamily="18" charset="0"/>
                  </a:rPr>
                  <a:t>i</a:t>
                </a:r>
                <a:r>
                  <a:rPr lang="en-US" sz="2400" dirty="0">
                    <a:latin typeface="Times New Roman" pitchFamily="18" charset="0"/>
                  </a:rPr>
                  <a:t> subject to the restriction: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a:rPr>
                          <m:t>𝑖</m:t>
                        </m:r>
                        <m:r>
                          <a:rPr lang="en-US" sz="2400" b="0" i="1" smtClean="0">
                            <a:latin typeface="Cambria Math"/>
                          </a:rPr>
                          <m:t>=1</m:t>
                        </m:r>
                      </m:sub>
                      <m:sup>
                        <m:r>
                          <a:rPr lang="en-US" sz="2400" b="0" i="1" smtClean="0">
                            <a:latin typeface="Cambria Math"/>
                          </a:rPr>
                          <m:t>𝑘</m:t>
                        </m:r>
                      </m:sup>
                      <m:e>
                        <m:r>
                          <a:rPr lang="en-US" sz="2400" b="0" i="1" smtClean="0">
                            <a:latin typeface="Cambria Math"/>
                          </a:rPr>
                          <m:t>𝑥</m:t>
                        </m:r>
                        <m:r>
                          <a:rPr lang="en-US" sz="2400" b="0" i="1" baseline="-25000" smtClean="0">
                            <a:latin typeface="Cambria Math"/>
                          </a:rPr>
                          <m:t>𝑖</m:t>
                        </m:r>
                        <m:r>
                          <a:rPr lang="en-US" sz="2400" b="0" i="1" smtClean="0">
                            <a:latin typeface="Cambria Math"/>
                          </a:rPr>
                          <m:t>=</m:t>
                        </m:r>
                        <m:r>
                          <a:rPr lang="en-US" sz="2400" b="0" i="1" smtClean="0">
                            <a:latin typeface="Cambria Math"/>
                          </a:rPr>
                          <m:t>𝑛</m:t>
                        </m:r>
                      </m:e>
                    </m:nary>
                  </m:oMath>
                </a14:m>
                <a:r>
                  <a:rPr lang="en-US" sz="2400" dirty="0">
                    <a:latin typeface="Times New Roman" pitchFamily="18" charset="0"/>
                  </a:rPr>
                  <a:t>	</a:t>
                </a:r>
                <a:r>
                  <a:rPr lang="en-US" sz="2400" i="1" baseline="30000" dirty="0">
                    <a:latin typeface="Times New Roman" pitchFamily="18" charset="0"/>
                  </a:rPr>
                  <a:t>	</a:t>
                </a:r>
                <a:endParaRPr lang="en-US" sz="2400" baseline="30000" dirty="0">
                  <a:latin typeface="Times New Roman" pitchFamily="18" charset="0"/>
                </a:endParaRPr>
              </a:p>
              <a:p>
                <a:pPr marL="609600" indent="-609600">
                  <a:lnSpc>
                    <a:spcPct val="90000"/>
                  </a:lnSpc>
                  <a:buFont typeface="Wingdings" pitchFamily="2" charset="2"/>
                  <a:buNone/>
                </a:pPr>
                <a:endParaRPr lang="en-US" sz="2400" baseline="30000" dirty="0">
                  <a:latin typeface="Times New Roman" pitchFamily="18" charset="0"/>
                </a:endParaRPr>
              </a:p>
              <a:p>
                <a:pPr marL="609600" indent="-609600">
                  <a:lnSpc>
                    <a:spcPct val="90000"/>
                  </a:lnSpc>
                  <a:buFont typeface="Wingdings" pitchFamily="2" charset="2"/>
                  <a:buNone/>
                </a:pPr>
                <a:endParaRPr lang="en-US" sz="2400" dirty="0">
                  <a:latin typeface="Times New Roman" pitchFamily="18" charset="0"/>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828800"/>
                <a:ext cx="7543800" cy="4724400"/>
              </a:xfrm>
              <a:blipFill rotWithShape="1">
                <a:blip r:embed="rId2"/>
                <a:stretch>
                  <a:fillRect r="-728" b="-387"/>
                </a:stretch>
              </a:blipFill>
            </p:spPr>
            <p:txBody>
              <a:bodyPr/>
              <a:lstStyle/>
              <a:p>
                <a:r>
                  <a:rPr lang="en-US">
                    <a:noFill/>
                  </a:rPr>
                  <a:t> </a:t>
                </a:r>
              </a:p>
            </p:txBody>
          </p:sp>
        </mc:Fallback>
      </mc:AlternateContent>
    </p:spTree>
    <p:extLst>
      <p:ext uri="{BB962C8B-B14F-4D97-AF65-F5344CB8AC3E}">
        <p14:creationId xmlns:p14="http://schemas.microsoft.com/office/powerpoint/2010/main" val="2803626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24</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 DISTRIBUTIONS</a:t>
            </a:r>
          </a:p>
        </p:txBody>
      </p:sp>
      <p:sp>
        <p:nvSpPr>
          <p:cNvPr id="10243" name="Rectangle 3"/>
          <p:cNvSpPr>
            <a:spLocks noGrp="1" noChangeArrowheads="1"/>
          </p:cNvSpPr>
          <p:nvPr>
            <p:ph type="body" idx="1"/>
          </p:nvPr>
        </p:nvSpPr>
        <p:spPr>
          <a:xfrm>
            <a:off x="990600" y="1828800"/>
            <a:ext cx="7543800" cy="4724400"/>
          </a:xfrm>
        </p:spPr>
        <p:txBody>
          <a:bodyPr/>
          <a:lstStyle/>
          <a:p>
            <a:pPr marL="609600" indent="-609600">
              <a:lnSpc>
                <a:spcPct val="90000"/>
              </a:lnSpc>
              <a:buFont typeface="Wingdings" pitchFamily="2" charset="2"/>
              <a:buNone/>
            </a:pPr>
            <a:r>
              <a:rPr lang="en-US" sz="3600">
                <a:latin typeface="Times New Roman" pitchFamily="18" charset="0"/>
              </a:rPr>
              <a:t>4.10 Simulation</a:t>
            </a:r>
            <a:endParaRPr lang="en-US" sz="3600" dirty="0">
              <a:latin typeface="Times New Roman" pitchFamily="18" charset="0"/>
            </a:endParaRPr>
          </a:p>
        </p:txBody>
      </p:sp>
    </p:spTree>
    <p:extLst>
      <p:ext uri="{BB962C8B-B14F-4D97-AF65-F5344CB8AC3E}">
        <p14:creationId xmlns:p14="http://schemas.microsoft.com/office/powerpoint/2010/main" val="3187860017"/>
      </p:ext>
    </p:extLst>
  </p:cSld>
  <p:clrMapOvr>
    <a:masterClrMapping/>
  </p:clrMapOvr>
</p:sld>
</file>

<file path=ppt/theme/theme1.xml><?xml version="1.0" encoding="utf-8"?>
<a:theme xmlns:a="http://schemas.openxmlformats.org/drawingml/2006/main" name="Bold Stripes">
  <a:themeElements>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fontScheme name="Bold Stripe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old Stripes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Bold Stripes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Bold Stripes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Designs\Bold Stripes.pot</Template>
  <TotalTime>1501</TotalTime>
  <Words>1868</Words>
  <Application>Microsoft Office PowerPoint</Application>
  <PresentationFormat>On-screen Show (4:3)</PresentationFormat>
  <Paragraphs>150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Cambria Math</vt:lpstr>
      <vt:lpstr>Times New Roman</vt:lpstr>
      <vt:lpstr>Verdana</vt:lpstr>
      <vt:lpstr>Wingdings</vt:lpstr>
      <vt:lpstr>Bold Stripes</vt:lpstr>
      <vt:lpstr>     PROBABILITY AND STATISTICS FOR ENGINEERS - I</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lpstr>PROBABILITY DISTRIBUTIONS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ERGONOMICS</dc:title>
  <dc:creator>Bheem Kattel</dc:creator>
  <cp:lastModifiedBy> </cp:lastModifiedBy>
  <cp:revision>104</cp:revision>
  <dcterms:created xsi:type="dcterms:W3CDTF">2003-01-01T17:26:25Z</dcterms:created>
  <dcterms:modified xsi:type="dcterms:W3CDTF">2021-08-23T00:18:28Z</dcterms:modified>
</cp:coreProperties>
</file>