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36"/>
  </p:notesMasterIdLst>
  <p:handoutMasterIdLst>
    <p:handoutMasterId r:id="rId37"/>
  </p:handoutMasterIdLst>
  <p:sldIdLst>
    <p:sldId id="277" r:id="rId2"/>
    <p:sldId id="257" r:id="rId3"/>
    <p:sldId id="287" r:id="rId4"/>
    <p:sldId id="286" r:id="rId5"/>
    <p:sldId id="288" r:id="rId6"/>
    <p:sldId id="284" r:id="rId7"/>
    <p:sldId id="289" r:id="rId8"/>
    <p:sldId id="285" r:id="rId9"/>
    <p:sldId id="258" r:id="rId10"/>
    <p:sldId id="279" r:id="rId11"/>
    <p:sldId id="280" r:id="rId12"/>
    <p:sldId id="299" r:id="rId13"/>
    <p:sldId id="281" r:id="rId14"/>
    <p:sldId id="300" r:id="rId15"/>
    <p:sldId id="282" r:id="rId16"/>
    <p:sldId id="301" r:id="rId17"/>
    <p:sldId id="302" r:id="rId18"/>
    <p:sldId id="283" r:id="rId19"/>
    <p:sldId id="274" r:id="rId20"/>
    <p:sldId id="278" r:id="rId21"/>
    <p:sldId id="259" r:id="rId22"/>
    <p:sldId id="260" r:id="rId23"/>
    <p:sldId id="290" r:id="rId24"/>
    <p:sldId id="291" r:id="rId25"/>
    <p:sldId id="292" r:id="rId26"/>
    <p:sldId id="293" r:id="rId27"/>
    <p:sldId id="294" r:id="rId28"/>
    <p:sldId id="295" r:id="rId29"/>
    <p:sldId id="296" r:id="rId30"/>
    <p:sldId id="297" r:id="rId31"/>
    <p:sldId id="275" r:id="rId32"/>
    <p:sldId id="261" r:id="rId33"/>
    <p:sldId id="298" r:id="rId34"/>
    <p:sldId id="303" r:id="rId35"/>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Verdana" pitchFamily="34" charset="0"/>
        <a:ea typeface="+mn-ea"/>
        <a:cs typeface="+mn-cs"/>
      </a:defRPr>
    </a:lvl1pPr>
    <a:lvl2pPr marL="457200" algn="l" rtl="0" fontAlgn="base">
      <a:spcBef>
        <a:spcPct val="0"/>
      </a:spcBef>
      <a:spcAft>
        <a:spcPct val="0"/>
      </a:spcAft>
      <a:defRPr sz="2400" kern="1200">
        <a:solidFill>
          <a:schemeClr val="tx1"/>
        </a:solidFill>
        <a:latin typeface="Verdana" pitchFamily="34" charset="0"/>
        <a:ea typeface="+mn-ea"/>
        <a:cs typeface="+mn-cs"/>
      </a:defRPr>
    </a:lvl2pPr>
    <a:lvl3pPr marL="914400" algn="l" rtl="0" fontAlgn="base">
      <a:spcBef>
        <a:spcPct val="0"/>
      </a:spcBef>
      <a:spcAft>
        <a:spcPct val="0"/>
      </a:spcAft>
      <a:defRPr sz="2400" kern="1200">
        <a:solidFill>
          <a:schemeClr val="tx1"/>
        </a:solidFill>
        <a:latin typeface="Verdana" pitchFamily="34" charset="0"/>
        <a:ea typeface="+mn-ea"/>
        <a:cs typeface="+mn-cs"/>
      </a:defRPr>
    </a:lvl3pPr>
    <a:lvl4pPr marL="1371600" algn="l" rtl="0" fontAlgn="base">
      <a:spcBef>
        <a:spcPct val="0"/>
      </a:spcBef>
      <a:spcAft>
        <a:spcPct val="0"/>
      </a:spcAft>
      <a:defRPr sz="2400" kern="1200">
        <a:solidFill>
          <a:schemeClr val="tx1"/>
        </a:solidFill>
        <a:latin typeface="Verdana" pitchFamily="34" charset="0"/>
        <a:ea typeface="+mn-ea"/>
        <a:cs typeface="+mn-cs"/>
      </a:defRPr>
    </a:lvl4pPr>
    <a:lvl5pPr marL="1828800" algn="l" rtl="0" fontAlgn="base">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varScale="1">
        <p:scale>
          <a:sx n="67" d="100"/>
          <a:sy n="67" d="100"/>
        </p:scale>
        <p:origin x="174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endParaRPr lang="en-US"/>
          </a:p>
        </p:txBody>
      </p:sp>
      <p:sp>
        <p:nvSpPr>
          <p:cNvPr id="25603"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endParaRPr lang="en-US"/>
          </a:p>
        </p:txBody>
      </p:sp>
      <p:sp>
        <p:nvSpPr>
          <p:cNvPr id="25604"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endParaRPr lang="en-US"/>
          </a:p>
        </p:txBody>
      </p:sp>
      <p:sp>
        <p:nvSpPr>
          <p:cNvPr id="25605"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fld id="{9254AC0C-A3B0-4891-973C-945CE7253531}" type="slidenum">
              <a:rPr lang="en-US"/>
              <a:pPr/>
              <a:t>‹#›</a:t>
            </a:fld>
            <a:endParaRPr lang="en-US"/>
          </a:p>
        </p:txBody>
      </p:sp>
    </p:spTree>
    <p:extLst>
      <p:ext uri="{BB962C8B-B14F-4D97-AF65-F5344CB8AC3E}">
        <p14:creationId xmlns:p14="http://schemas.microsoft.com/office/powerpoint/2010/main" val="16150479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endParaRPr lang="en-US"/>
          </a:p>
        </p:txBody>
      </p:sp>
      <p:sp>
        <p:nvSpPr>
          <p:cNvPr id="2662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endParaRPr lang="en-US"/>
          </a:p>
        </p:txBody>
      </p:sp>
      <p:sp>
        <p:nvSpPr>
          <p:cNvPr id="266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2662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63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endParaRPr lang="en-US"/>
          </a:p>
        </p:txBody>
      </p:sp>
      <p:sp>
        <p:nvSpPr>
          <p:cNvPr id="2663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fld id="{2E840015-83B8-49F0-8B05-3CB3A76BA47A}" type="slidenum">
              <a:rPr lang="en-US"/>
              <a:pPr/>
              <a:t>‹#›</a:t>
            </a:fld>
            <a:endParaRPr lang="en-US"/>
          </a:p>
        </p:txBody>
      </p:sp>
    </p:spTree>
    <p:extLst>
      <p:ext uri="{BB962C8B-B14F-4D97-AF65-F5344CB8AC3E}">
        <p14:creationId xmlns:p14="http://schemas.microsoft.com/office/powerpoint/2010/main" val="251180257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8674" name="Group 2"/>
          <p:cNvGrpSpPr>
            <a:grpSpLocks/>
          </p:cNvGrpSpPr>
          <p:nvPr/>
        </p:nvGrpSpPr>
        <p:grpSpPr bwMode="auto">
          <a:xfrm>
            <a:off x="-3175" y="0"/>
            <a:ext cx="9147175" cy="6867525"/>
            <a:chOff x="-2" y="0"/>
            <a:chExt cx="5762" cy="4326"/>
          </a:xfrm>
        </p:grpSpPr>
        <p:grpSp>
          <p:nvGrpSpPr>
            <p:cNvPr id="28675" name="Group 3"/>
            <p:cNvGrpSpPr>
              <a:grpSpLocks/>
            </p:cNvGrpSpPr>
            <p:nvPr userDrawn="1"/>
          </p:nvGrpSpPr>
          <p:grpSpPr bwMode="auto">
            <a:xfrm>
              <a:off x="-2" y="0"/>
              <a:ext cx="5712" cy="4326"/>
              <a:chOff x="-2" y="0"/>
              <a:chExt cx="5712" cy="4326"/>
            </a:xfrm>
          </p:grpSpPr>
          <p:sp>
            <p:nvSpPr>
              <p:cNvPr id="28676" name="Rectangle 4"/>
              <p:cNvSpPr>
                <a:spLocks noChangeArrowheads="1"/>
              </p:cNvSpPr>
              <p:nvPr/>
            </p:nvSpPr>
            <p:spPr bwMode="auto">
              <a:xfrm>
                <a:off x="-2" y="0"/>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77" name="Rectangle 5"/>
              <p:cNvSpPr>
                <a:spLocks noChangeArrowheads="1"/>
              </p:cNvSpPr>
              <p:nvPr/>
            </p:nvSpPr>
            <p:spPr bwMode="auto">
              <a:xfrm>
                <a:off x="9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78" name="Rectangle 6"/>
              <p:cNvSpPr>
                <a:spLocks noChangeArrowheads="1"/>
              </p:cNvSpPr>
              <p:nvPr/>
            </p:nvSpPr>
            <p:spPr bwMode="auto">
              <a:xfrm>
                <a:off x="19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79" name="Rectangle 7"/>
              <p:cNvSpPr>
                <a:spLocks noChangeArrowheads="1"/>
              </p:cNvSpPr>
              <p:nvPr/>
            </p:nvSpPr>
            <p:spPr bwMode="auto">
              <a:xfrm>
                <a:off x="28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80" name="Rectangle 8"/>
              <p:cNvSpPr>
                <a:spLocks noChangeArrowheads="1"/>
              </p:cNvSpPr>
              <p:nvPr/>
            </p:nvSpPr>
            <p:spPr bwMode="auto">
              <a:xfrm>
                <a:off x="38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81" name="Rectangle 9"/>
              <p:cNvSpPr>
                <a:spLocks noChangeArrowheads="1"/>
              </p:cNvSpPr>
              <p:nvPr/>
            </p:nvSpPr>
            <p:spPr bwMode="auto">
              <a:xfrm>
                <a:off x="47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82" name="Rectangle 10"/>
              <p:cNvSpPr>
                <a:spLocks noChangeArrowheads="1"/>
              </p:cNvSpPr>
              <p:nvPr/>
            </p:nvSpPr>
            <p:spPr bwMode="auto">
              <a:xfrm>
                <a:off x="57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83" name="Rectangle 11"/>
              <p:cNvSpPr>
                <a:spLocks noChangeArrowheads="1"/>
              </p:cNvSpPr>
              <p:nvPr/>
            </p:nvSpPr>
            <p:spPr bwMode="auto">
              <a:xfrm>
                <a:off x="67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84" name="Rectangle 12"/>
              <p:cNvSpPr>
                <a:spLocks noChangeArrowheads="1"/>
              </p:cNvSpPr>
              <p:nvPr/>
            </p:nvSpPr>
            <p:spPr bwMode="auto">
              <a:xfrm>
                <a:off x="76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85" name="Rectangle 13"/>
              <p:cNvSpPr>
                <a:spLocks noChangeArrowheads="1"/>
              </p:cNvSpPr>
              <p:nvPr/>
            </p:nvSpPr>
            <p:spPr bwMode="auto">
              <a:xfrm>
                <a:off x="86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86" name="Rectangle 14"/>
              <p:cNvSpPr>
                <a:spLocks noChangeArrowheads="1"/>
              </p:cNvSpPr>
              <p:nvPr/>
            </p:nvSpPr>
            <p:spPr bwMode="auto">
              <a:xfrm>
                <a:off x="95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87" name="Rectangle 15"/>
              <p:cNvSpPr>
                <a:spLocks noChangeArrowheads="1"/>
              </p:cNvSpPr>
              <p:nvPr/>
            </p:nvSpPr>
            <p:spPr bwMode="auto">
              <a:xfrm>
                <a:off x="105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88" name="Rectangle 16"/>
              <p:cNvSpPr>
                <a:spLocks noChangeArrowheads="1"/>
              </p:cNvSpPr>
              <p:nvPr/>
            </p:nvSpPr>
            <p:spPr bwMode="auto">
              <a:xfrm>
                <a:off x="115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89" name="Rectangle 17"/>
              <p:cNvSpPr>
                <a:spLocks noChangeArrowheads="1"/>
              </p:cNvSpPr>
              <p:nvPr/>
            </p:nvSpPr>
            <p:spPr bwMode="auto">
              <a:xfrm>
                <a:off x="124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90" name="Rectangle 18"/>
              <p:cNvSpPr>
                <a:spLocks noChangeArrowheads="1"/>
              </p:cNvSpPr>
              <p:nvPr/>
            </p:nvSpPr>
            <p:spPr bwMode="auto">
              <a:xfrm>
                <a:off x="134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91" name="Rectangle 19"/>
              <p:cNvSpPr>
                <a:spLocks noChangeArrowheads="1"/>
              </p:cNvSpPr>
              <p:nvPr/>
            </p:nvSpPr>
            <p:spPr bwMode="auto">
              <a:xfrm>
                <a:off x="143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92" name="Rectangle 20"/>
              <p:cNvSpPr>
                <a:spLocks noChangeArrowheads="1"/>
              </p:cNvSpPr>
              <p:nvPr/>
            </p:nvSpPr>
            <p:spPr bwMode="auto">
              <a:xfrm>
                <a:off x="153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93" name="Rectangle 21"/>
              <p:cNvSpPr>
                <a:spLocks noChangeArrowheads="1"/>
              </p:cNvSpPr>
              <p:nvPr/>
            </p:nvSpPr>
            <p:spPr bwMode="auto">
              <a:xfrm>
                <a:off x="163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94" name="Rectangle 22"/>
              <p:cNvSpPr>
                <a:spLocks noChangeArrowheads="1"/>
              </p:cNvSpPr>
              <p:nvPr/>
            </p:nvSpPr>
            <p:spPr bwMode="auto">
              <a:xfrm>
                <a:off x="172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95" name="Rectangle 23"/>
              <p:cNvSpPr>
                <a:spLocks noChangeArrowheads="1"/>
              </p:cNvSpPr>
              <p:nvPr/>
            </p:nvSpPr>
            <p:spPr bwMode="auto">
              <a:xfrm>
                <a:off x="182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96" name="Rectangle 24"/>
              <p:cNvSpPr>
                <a:spLocks noChangeArrowheads="1"/>
              </p:cNvSpPr>
              <p:nvPr/>
            </p:nvSpPr>
            <p:spPr bwMode="auto">
              <a:xfrm>
                <a:off x="191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97" name="Rectangle 25"/>
              <p:cNvSpPr>
                <a:spLocks noChangeArrowheads="1"/>
              </p:cNvSpPr>
              <p:nvPr/>
            </p:nvSpPr>
            <p:spPr bwMode="auto">
              <a:xfrm>
                <a:off x="201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98" name="Rectangle 26"/>
              <p:cNvSpPr>
                <a:spLocks noChangeArrowheads="1"/>
              </p:cNvSpPr>
              <p:nvPr/>
            </p:nvSpPr>
            <p:spPr bwMode="auto">
              <a:xfrm>
                <a:off x="211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699" name="Rectangle 27"/>
              <p:cNvSpPr>
                <a:spLocks noChangeArrowheads="1"/>
              </p:cNvSpPr>
              <p:nvPr/>
            </p:nvSpPr>
            <p:spPr bwMode="auto">
              <a:xfrm>
                <a:off x="220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00" name="Rectangle 28"/>
              <p:cNvSpPr>
                <a:spLocks noChangeArrowheads="1"/>
              </p:cNvSpPr>
              <p:nvPr/>
            </p:nvSpPr>
            <p:spPr bwMode="auto">
              <a:xfrm>
                <a:off x="230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01" name="Rectangle 29"/>
              <p:cNvSpPr>
                <a:spLocks noChangeArrowheads="1"/>
              </p:cNvSpPr>
              <p:nvPr/>
            </p:nvSpPr>
            <p:spPr bwMode="auto">
              <a:xfrm>
                <a:off x="239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02" name="Rectangle 30"/>
              <p:cNvSpPr>
                <a:spLocks noChangeArrowheads="1"/>
              </p:cNvSpPr>
              <p:nvPr/>
            </p:nvSpPr>
            <p:spPr bwMode="auto">
              <a:xfrm>
                <a:off x="249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03" name="Rectangle 31"/>
              <p:cNvSpPr>
                <a:spLocks noChangeArrowheads="1"/>
              </p:cNvSpPr>
              <p:nvPr/>
            </p:nvSpPr>
            <p:spPr bwMode="auto">
              <a:xfrm>
                <a:off x="259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04" name="Rectangle 32"/>
              <p:cNvSpPr>
                <a:spLocks noChangeArrowheads="1"/>
              </p:cNvSpPr>
              <p:nvPr/>
            </p:nvSpPr>
            <p:spPr bwMode="auto">
              <a:xfrm>
                <a:off x="268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05" name="Rectangle 33"/>
              <p:cNvSpPr>
                <a:spLocks noChangeArrowheads="1"/>
              </p:cNvSpPr>
              <p:nvPr/>
            </p:nvSpPr>
            <p:spPr bwMode="auto">
              <a:xfrm>
                <a:off x="278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06" name="Rectangle 34"/>
              <p:cNvSpPr>
                <a:spLocks noChangeArrowheads="1"/>
              </p:cNvSpPr>
              <p:nvPr/>
            </p:nvSpPr>
            <p:spPr bwMode="auto">
              <a:xfrm>
                <a:off x="287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07" name="Rectangle 35"/>
              <p:cNvSpPr>
                <a:spLocks noChangeArrowheads="1"/>
              </p:cNvSpPr>
              <p:nvPr/>
            </p:nvSpPr>
            <p:spPr bwMode="auto">
              <a:xfrm>
                <a:off x="297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08" name="Rectangle 36"/>
              <p:cNvSpPr>
                <a:spLocks noChangeArrowheads="1"/>
              </p:cNvSpPr>
              <p:nvPr/>
            </p:nvSpPr>
            <p:spPr bwMode="auto">
              <a:xfrm>
                <a:off x="307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09" name="Rectangle 37"/>
              <p:cNvSpPr>
                <a:spLocks noChangeArrowheads="1"/>
              </p:cNvSpPr>
              <p:nvPr/>
            </p:nvSpPr>
            <p:spPr bwMode="auto">
              <a:xfrm>
                <a:off x="316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10" name="Rectangle 38"/>
              <p:cNvSpPr>
                <a:spLocks noChangeArrowheads="1"/>
              </p:cNvSpPr>
              <p:nvPr/>
            </p:nvSpPr>
            <p:spPr bwMode="auto">
              <a:xfrm>
                <a:off x="326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11" name="Rectangle 39"/>
              <p:cNvSpPr>
                <a:spLocks noChangeArrowheads="1"/>
              </p:cNvSpPr>
              <p:nvPr/>
            </p:nvSpPr>
            <p:spPr bwMode="auto">
              <a:xfrm>
                <a:off x="335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12" name="Rectangle 40"/>
              <p:cNvSpPr>
                <a:spLocks noChangeArrowheads="1"/>
              </p:cNvSpPr>
              <p:nvPr/>
            </p:nvSpPr>
            <p:spPr bwMode="auto">
              <a:xfrm>
                <a:off x="345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13" name="Rectangle 41"/>
              <p:cNvSpPr>
                <a:spLocks noChangeArrowheads="1"/>
              </p:cNvSpPr>
              <p:nvPr/>
            </p:nvSpPr>
            <p:spPr bwMode="auto">
              <a:xfrm>
                <a:off x="355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14" name="Rectangle 42"/>
              <p:cNvSpPr>
                <a:spLocks noChangeArrowheads="1"/>
              </p:cNvSpPr>
              <p:nvPr/>
            </p:nvSpPr>
            <p:spPr bwMode="auto">
              <a:xfrm>
                <a:off x="364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15" name="Rectangle 43"/>
              <p:cNvSpPr>
                <a:spLocks noChangeArrowheads="1"/>
              </p:cNvSpPr>
              <p:nvPr/>
            </p:nvSpPr>
            <p:spPr bwMode="auto">
              <a:xfrm>
                <a:off x="374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16" name="Rectangle 44"/>
              <p:cNvSpPr>
                <a:spLocks noChangeArrowheads="1"/>
              </p:cNvSpPr>
              <p:nvPr/>
            </p:nvSpPr>
            <p:spPr bwMode="auto">
              <a:xfrm>
                <a:off x="383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17" name="Rectangle 45"/>
              <p:cNvSpPr>
                <a:spLocks noChangeArrowheads="1"/>
              </p:cNvSpPr>
              <p:nvPr/>
            </p:nvSpPr>
            <p:spPr bwMode="auto">
              <a:xfrm>
                <a:off x="393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18" name="Rectangle 46"/>
              <p:cNvSpPr>
                <a:spLocks noChangeArrowheads="1"/>
              </p:cNvSpPr>
              <p:nvPr/>
            </p:nvSpPr>
            <p:spPr bwMode="auto">
              <a:xfrm>
                <a:off x="403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19" name="Rectangle 47"/>
              <p:cNvSpPr>
                <a:spLocks noChangeArrowheads="1"/>
              </p:cNvSpPr>
              <p:nvPr/>
            </p:nvSpPr>
            <p:spPr bwMode="auto">
              <a:xfrm>
                <a:off x="412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20" name="Rectangle 48"/>
              <p:cNvSpPr>
                <a:spLocks noChangeArrowheads="1"/>
              </p:cNvSpPr>
              <p:nvPr/>
            </p:nvSpPr>
            <p:spPr bwMode="auto">
              <a:xfrm>
                <a:off x="422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21" name="Rectangle 49"/>
              <p:cNvSpPr>
                <a:spLocks noChangeArrowheads="1"/>
              </p:cNvSpPr>
              <p:nvPr/>
            </p:nvSpPr>
            <p:spPr bwMode="auto">
              <a:xfrm>
                <a:off x="431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22" name="Rectangle 50"/>
              <p:cNvSpPr>
                <a:spLocks noChangeArrowheads="1"/>
              </p:cNvSpPr>
              <p:nvPr/>
            </p:nvSpPr>
            <p:spPr bwMode="auto">
              <a:xfrm>
                <a:off x="441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23" name="Rectangle 51"/>
              <p:cNvSpPr>
                <a:spLocks noChangeArrowheads="1"/>
              </p:cNvSpPr>
              <p:nvPr/>
            </p:nvSpPr>
            <p:spPr bwMode="auto">
              <a:xfrm>
                <a:off x="451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24" name="Rectangle 52"/>
              <p:cNvSpPr>
                <a:spLocks noChangeArrowheads="1"/>
              </p:cNvSpPr>
              <p:nvPr/>
            </p:nvSpPr>
            <p:spPr bwMode="auto">
              <a:xfrm>
                <a:off x="460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25" name="Rectangle 53"/>
              <p:cNvSpPr>
                <a:spLocks noChangeArrowheads="1"/>
              </p:cNvSpPr>
              <p:nvPr/>
            </p:nvSpPr>
            <p:spPr bwMode="auto">
              <a:xfrm>
                <a:off x="470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26" name="Rectangle 54"/>
              <p:cNvSpPr>
                <a:spLocks noChangeArrowheads="1"/>
              </p:cNvSpPr>
              <p:nvPr/>
            </p:nvSpPr>
            <p:spPr bwMode="auto">
              <a:xfrm>
                <a:off x="479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27" name="Rectangle 55"/>
              <p:cNvSpPr>
                <a:spLocks noChangeArrowheads="1"/>
              </p:cNvSpPr>
              <p:nvPr/>
            </p:nvSpPr>
            <p:spPr bwMode="auto">
              <a:xfrm>
                <a:off x="489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28" name="Rectangle 56"/>
              <p:cNvSpPr>
                <a:spLocks noChangeArrowheads="1"/>
              </p:cNvSpPr>
              <p:nvPr/>
            </p:nvSpPr>
            <p:spPr bwMode="auto">
              <a:xfrm>
                <a:off x="499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29" name="Rectangle 57"/>
              <p:cNvSpPr>
                <a:spLocks noChangeArrowheads="1"/>
              </p:cNvSpPr>
              <p:nvPr/>
            </p:nvSpPr>
            <p:spPr bwMode="auto">
              <a:xfrm>
                <a:off x="508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30" name="Rectangle 58"/>
              <p:cNvSpPr>
                <a:spLocks noChangeArrowheads="1"/>
              </p:cNvSpPr>
              <p:nvPr/>
            </p:nvSpPr>
            <p:spPr bwMode="auto">
              <a:xfrm>
                <a:off x="518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31" name="Rectangle 59"/>
              <p:cNvSpPr>
                <a:spLocks noChangeArrowheads="1"/>
              </p:cNvSpPr>
              <p:nvPr/>
            </p:nvSpPr>
            <p:spPr bwMode="auto">
              <a:xfrm>
                <a:off x="527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32" name="Rectangle 60"/>
              <p:cNvSpPr>
                <a:spLocks noChangeArrowheads="1"/>
              </p:cNvSpPr>
              <p:nvPr/>
            </p:nvSpPr>
            <p:spPr bwMode="auto">
              <a:xfrm>
                <a:off x="537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33" name="Rectangle 61"/>
              <p:cNvSpPr>
                <a:spLocks noChangeArrowheads="1"/>
              </p:cNvSpPr>
              <p:nvPr/>
            </p:nvSpPr>
            <p:spPr bwMode="auto">
              <a:xfrm>
                <a:off x="547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34" name="Rectangle 62"/>
              <p:cNvSpPr>
                <a:spLocks noChangeArrowheads="1"/>
              </p:cNvSpPr>
              <p:nvPr/>
            </p:nvSpPr>
            <p:spPr bwMode="auto">
              <a:xfrm>
                <a:off x="556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8735" name="Rectangle 63"/>
              <p:cNvSpPr>
                <a:spLocks noChangeArrowheads="1"/>
              </p:cNvSpPr>
              <p:nvPr/>
            </p:nvSpPr>
            <p:spPr bwMode="auto">
              <a:xfrm>
                <a:off x="5662" y="6"/>
                <a:ext cx="48" cy="4320"/>
              </a:xfrm>
              <a:prstGeom prst="rect">
                <a:avLst/>
              </a:prstGeom>
              <a:solidFill>
                <a:schemeClr val="accent2"/>
              </a:solidFill>
              <a:ln w="9525">
                <a:noFill/>
                <a:miter lim="800000"/>
                <a:headEnd/>
                <a:tailEnd/>
              </a:ln>
              <a:effectLst/>
            </p:spPr>
            <p:txBody>
              <a:bodyPr wrap="none" anchor="ctr"/>
              <a:lstStyle/>
              <a:p>
                <a:endParaRPr lang="en-US"/>
              </a:p>
            </p:txBody>
          </p:sp>
        </p:grpSp>
        <p:sp>
          <p:nvSpPr>
            <p:cNvPr id="28736" name="Rectangle 64"/>
            <p:cNvSpPr>
              <a:spLocks noChangeArrowheads="1"/>
            </p:cNvSpPr>
            <p:nvPr userDrawn="1"/>
          </p:nvSpPr>
          <p:spPr bwMode="auto">
            <a:xfrm>
              <a:off x="429" y="0"/>
              <a:ext cx="5331" cy="4320"/>
            </a:xfrm>
            <a:prstGeom prst="rect">
              <a:avLst/>
            </a:prstGeom>
            <a:solidFill>
              <a:schemeClr val="accent1">
                <a:alpha val="50000"/>
              </a:schemeClr>
            </a:solidFill>
            <a:ln w="9525">
              <a:noFill/>
              <a:miter lim="800000"/>
              <a:headEnd/>
              <a:tailEnd/>
            </a:ln>
            <a:effectLst/>
          </p:spPr>
          <p:txBody>
            <a:bodyPr wrap="none" anchor="ctr"/>
            <a:lstStyle/>
            <a:p>
              <a:endParaRPr lang="en-US"/>
            </a:p>
          </p:txBody>
        </p:sp>
        <p:sp>
          <p:nvSpPr>
            <p:cNvPr id="28737" name="Rectangle 65"/>
            <p:cNvSpPr>
              <a:spLocks noChangeArrowheads="1"/>
            </p:cNvSpPr>
            <p:nvPr userDrawn="1"/>
          </p:nvSpPr>
          <p:spPr bwMode="auto">
            <a:xfrm>
              <a:off x="0" y="0"/>
              <a:ext cx="5760" cy="321"/>
            </a:xfrm>
            <a:prstGeom prst="rect">
              <a:avLst/>
            </a:prstGeom>
            <a:solidFill>
              <a:schemeClr val="hlink">
                <a:alpha val="50000"/>
              </a:schemeClr>
            </a:solidFill>
            <a:ln w="9525">
              <a:noFill/>
              <a:miter lim="800000"/>
              <a:headEnd/>
              <a:tailEnd/>
            </a:ln>
            <a:effectLst/>
          </p:spPr>
          <p:txBody>
            <a:bodyPr wrap="none" anchor="ctr"/>
            <a:lstStyle/>
            <a:p>
              <a:endParaRPr lang="en-US"/>
            </a:p>
          </p:txBody>
        </p:sp>
      </p:grpSp>
      <p:sp>
        <p:nvSpPr>
          <p:cNvPr id="28738" name="Rectangle 66"/>
          <p:cNvSpPr>
            <a:spLocks noChangeArrowheads="1"/>
          </p:cNvSpPr>
          <p:nvPr/>
        </p:nvSpPr>
        <p:spPr bwMode="auto">
          <a:xfrm>
            <a:off x="3505200" y="2590800"/>
            <a:ext cx="4892675" cy="76200"/>
          </a:xfrm>
          <a:prstGeom prst="rect">
            <a:avLst/>
          </a:prstGeom>
          <a:solidFill>
            <a:schemeClr val="hlink">
              <a:alpha val="50000"/>
            </a:schemeClr>
          </a:solidFill>
          <a:ln w="9525">
            <a:noFill/>
            <a:miter lim="800000"/>
            <a:headEnd/>
            <a:tailEnd/>
          </a:ln>
          <a:effectLst/>
        </p:spPr>
        <p:txBody>
          <a:bodyPr wrap="none" anchor="ctr"/>
          <a:lstStyle/>
          <a:p>
            <a:pPr algn="ctr"/>
            <a:endParaRPr kumimoji="1" lang="en-US"/>
          </a:p>
        </p:txBody>
      </p:sp>
      <p:sp>
        <p:nvSpPr>
          <p:cNvPr id="28739" name="Rectangle 67"/>
          <p:cNvSpPr>
            <a:spLocks noGrp="1" noChangeArrowheads="1"/>
          </p:cNvSpPr>
          <p:nvPr>
            <p:ph type="ctrTitle" sz="quarter"/>
          </p:nvPr>
        </p:nvSpPr>
        <p:spPr>
          <a:xfrm>
            <a:off x="779463" y="1096963"/>
            <a:ext cx="7678737" cy="1431925"/>
          </a:xfrm>
        </p:spPr>
        <p:txBody>
          <a:bodyPr/>
          <a:lstStyle>
            <a:lvl1pPr algn="r">
              <a:defRPr/>
            </a:lvl1pPr>
          </a:lstStyle>
          <a:p>
            <a:r>
              <a:rPr lang="en-US"/>
              <a:t>Click to edit Master title style</a:t>
            </a:r>
          </a:p>
        </p:txBody>
      </p:sp>
      <p:sp>
        <p:nvSpPr>
          <p:cNvPr id="28740" name="Rectangle 68"/>
          <p:cNvSpPr>
            <a:spLocks noGrp="1" noChangeArrowheads="1"/>
          </p:cNvSpPr>
          <p:nvPr>
            <p:ph type="subTitle" sz="quarter" idx="1"/>
          </p:nvPr>
        </p:nvSpPr>
        <p:spPr>
          <a:xfrm>
            <a:off x="4021138" y="2860675"/>
            <a:ext cx="4437062" cy="3114675"/>
          </a:xfrm>
        </p:spPr>
        <p:txBody>
          <a:bodyPr/>
          <a:lstStyle>
            <a:lvl1pPr marL="0" indent="0">
              <a:buFont typeface="Wingdings" pitchFamily="2" charset="2"/>
              <a:buNone/>
              <a:defRPr/>
            </a:lvl1pPr>
          </a:lstStyle>
          <a:p>
            <a:r>
              <a:rPr lang="en-US"/>
              <a:t>Click to edit Master subtitle style</a:t>
            </a:r>
          </a:p>
        </p:txBody>
      </p:sp>
      <p:sp>
        <p:nvSpPr>
          <p:cNvPr id="28741" name="Rectangle 69"/>
          <p:cNvSpPr>
            <a:spLocks noGrp="1" noChangeArrowheads="1"/>
          </p:cNvSpPr>
          <p:nvPr>
            <p:ph type="dt" sz="quarter" idx="2"/>
          </p:nvPr>
        </p:nvSpPr>
        <p:spPr>
          <a:xfrm>
            <a:off x="685800" y="6248400"/>
            <a:ext cx="1905000" cy="457200"/>
          </a:xfrm>
        </p:spPr>
        <p:txBody>
          <a:bodyPr/>
          <a:lstStyle>
            <a:lvl1pPr>
              <a:defRPr/>
            </a:lvl1pPr>
          </a:lstStyle>
          <a:p>
            <a:endParaRPr lang="en-US"/>
          </a:p>
        </p:txBody>
      </p:sp>
      <p:sp>
        <p:nvSpPr>
          <p:cNvPr id="28742" name="Rectangle 70"/>
          <p:cNvSpPr>
            <a:spLocks noGrp="1" noChangeArrowheads="1"/>
          </p:cNvSpPr>
          <p:nvPr>
            <p:ph type="ftr" sz="quarter" idx="3"/>
          </p:nvPr>
        </p:nvSpPr>
        <p:spPr>
          <a:xfrm>
            <a:off x="3124200" y="6248400"/>
            <a:ext cx="2895600" cy="457200"/>
          </a:xfrm>
        </p:spPr>
        <p:txBody>
          <a:bodyPr/>
          <a:lstStyle>
            <a:lvl1pPr>
              <a:defRPr/>
            </a:lvl1pPr>
          </a:lstStyle>
          <a:p>
            <a:endParaRPr lang="en-US"/>
          </a:p>
        </p:txBody>
      </p:sp>
      <p:sp>
        <p:nvSpPr>
          <p:cNvPr id="28743" name="Rectangle 71"/>
          <p:cNvSpPr>
            <a:spLocks noGrp="1" noChangeArrowheads="1"/>
          </p:cNvSpPr>
          <p:nvPr>
            <p:ph type="sldNum" sz="quarter" idx="4"/>
          </p:nvPr>
        </p:nvSpPr>
        <p:spPr>
          <a:xfrm>
            <a:off x="6553200" y="6248400"/>
            <a:ext cx="1905000" cy="457200"/>
          </a:xfrm>
        </p:spPr>
        <p:txBody>
          <a:bodyPr/>
          <a:lstStyle>
            <a:lvl1pPr>
              <a:defRPr/>
            </a:lvl1pPr>
          </a:lstStyle>
          <a:p>
            <a:fld id="{ABFF2A3E-D48A-4F51-9015-926D94FA8D01}"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CD8B3EB-81C7-45F0-949E-7EB1EFAD7463}"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351BC8C-A582-448D-ACD9-95580FC00570}"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2813" y="1905000"/>
            <a:ext cx="39782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43488" y="1905000"/>
            <a:ext cx="3979862"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78FFE2C-1EB3-4AEB-90C1-A3CA5936EB29}"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C094C377-C9DE-46D6-88A8-3BB8CA0A1017}"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D2A91FD6-A0AB-46D7-81A1-9E9EDA49D495}"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447B3AF-6968-44E4-86DC-36363483BB86}"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739659B-4290-495F-AC91-94D4EFF042F6}"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0EB2375-6874-4697-BEF6-391C9BEA7A94}"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0D0071F-755A-4ED7-B9F6-F29E00DD38ED}"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94525" y="192088"/>
            <a:ext cx="2039938" cy="59039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71538" y="192088"/>
            <a:ext cx="5970587" cy="59039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0378170-0A34-4A08-A3FD-991F2A282F23}"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71538" y="192088"/>
            <a:ext cx="8162925" cy="1431925"/>
          </a:xfrm>
        </p:spPr>
        <p:txBody>
          <a:bodyPr/>
          <a:lstStyle/>
          <a:p>
            <a:r>
              <a:rPr lang="en-US"/>
              <a:t>Click to edit Master title style</a:t>
            </a:r>
          </a:p>
        </p:txBody>
      </p:sp>
      <p:sp>
        <p:nvSpPr>
          <p:cNvPr id="3" name="Text Placeholder 2"/>
          <p:cNvSpPr>
            <a:spLocks noGrp="1"/>
          </p:cNvSpPr>
          <p:nvPr>
            <p:ph type="body" sz="half" idx="1"/>
          </p:nvPr>
        </p:nvSpPr>
        <p:spPr>
          <a:xfrm>
            <a:off x="912813" y="1905000"/>
            <a:ext cx="3978275"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43488" y="1905000"/>
            <a:ext cx="3979862"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1152525" y="6286500"/>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590925" y="62865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7019925" y="6286500"/>
            <a:ext cx="1905000" cy="457200"/>
          </a:xfrm>
        </p:spPr>
        <p:txBody>
          <a:bodyPr/>
          <a:lstStyle>
            <a:lvl1pPr>
              <a:defRPr/>
            </a:lvl1pPr>
          </a:lstStyle>
          <a:p>
            <a:fld id="{2B20BA16-2BAC-4C80-8364-A3C1174F4386}"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7650" name="Group 2"/>
          <p:cNvGrpSpPr>
            <a:grpSpLocks/>
          </p:cNvGrpSpPr>
          <p:nvPr/>
        </p:nvGrpSpPr>
        <p:grpSpPr bwMode="auto">
          <a:xfrm>
            <a:off x="0" y="0"/>
            <a:ext cx="9147175" cy="6867525"/>
            <a:chOff x="0" y="0"/>
            <a:chExt cx="5762" cy="4326"/>
          </a:xfrm>
        </p:grpSpPr>
        <p:sp>
          <p:nvSpPr>
            <p:cNvPr id="27651" name="Rectangle 3"/>
            <p:cNvSpPr>
              <a:spLocks noChangeArrowheads="1"/>
            </p:cNvSpPr>
            <p:nvPr userDrawn="1"/>
          </p:nvSpPr>
          <p:spPr bwMode="hidden">
            <a:xfrm>
              <a:off x="0" y="0"/>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52" name="Rectangle 4"/>
            <p:cNvSpPr>
              <a:spLocks noChangeArrowheads="1"/>
            </p:cNvSpPr>
            <p:nvPr userDrawn="1"/>
          </p:nvSpPr>
          <p:spPr bwMode="hidden">
            <a:xfrm>
              <a:off x="9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53" name="Rectangle 5"/>
            <p:cNvSpPr>
              <a:spLocks noChangeArrowheads="1"/>
            </p:cNvSpPr>
            <p:nvPr userDrawn="1"/>
          </p:nvSpPr>
          <p:spPr bwMode="hidden">
            <a:xfrm>
              <a:off x="19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54" name="Rectangle 6"/>
            <p:cNvSpPr>
              <a:spLocks noChangeArrowheads="1"/>
            </p:cNvSpPr>
            <p:nvPr userDrawn="1"/>
          </p:nvSpPr>
          <p:spPr bwMode="hidden">
            <a:xfrm>
              <a:off x="28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55" name="Rectangle 7"/>
            <p:cNvSpPr>
              <a:spLocks noChangeArrowheads="1"/>
            </p:cNvSpPr>
            <p:nvPr userDrawn="1"/>
          </p:nvSpPr>
          <p:spPr bwMode="hidden">
            <a:xfrm>
              <a:off x="38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56" name="Rectangle 8"/>
            <p:cNvSpPr>
              <a:spLocks noChangeArrowheads="1"/>
            </p:cNvSpPr>
            <p:nvPr userDrawn="1"/>
          </p:nvSpPr>
          <p:spPr bwMode="hidden">
            <a:xfrm>
              <a:off x="48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57" name="Rectangle 9"/>
            <p:cNvSpPr>
              <a:spLocks noChangeArrowheads="1"/>
            </p:cNvSpPr>
            <p:nvPr userDrawn="1"/>
          </p:nvSpPr>
          <p:spPr bwMode="hidden">
            <a:xfrm>
              <a:off x="57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58" name="Rectangle 10"/>
            <p:cNvSpPr>
              <a:spLocks noChangeArrowheads="1"/>
            </p:cNvSpPr>
            <p:nvPr userDrawn="1"/>
          </p:nvSpPr>
          <p:spPr bwMode="hidden">
            <a:xfrm>
              <a:off x="67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59" name="Rectangle 11"/>
            <p:cNvSpPr>
              <a:spLocks noChangeArrowheads="1"/>
            </p:cNvSpPr>
            <p:nvPr userDrawn="1"/>
          </p:nvSpPr>
          <p:spPr bwMode="hidden">
            <a:xfrm>
              <a:off x="76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60" name="Rectangle 12"/>
            <p:cNvSpPr>
              <a:spLocks noChangeArrowheads="1"/>
            </p:cNvSpPr>
            <p:nvPr userDrawn="1"/>
          </p:nvSpPr>
          <p:spPr bwMode="hidden">
            <a:xfrm>
              <a:off x="86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61" name="Rectangle 13"/>
            <p:cNvSpPr>
              <a:spLocks noChangeArrowheads="1"/>
            </p:cNvSpPr>
            <p:nvPr userDrawn="1"/>
          </p:nvSpPr>
          <p:spPr bwMode="hidden">
            <a:xfrm>
              <a:off x="96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62" name="Rectangle 14"/>
            <p:cNvSpPr>
              <a:spLocks noChangeArrowheads="1"/>
            </p:cNvSpPr>
            <p:nvPr userDrawn="1"/>
          </p:nvSpPr>
          <p:spPr bwMode="hidden">
            <a:xfrm>
              <a:off x="105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63" name="Rectangle 15"/>
            <p:cNvSpPr>
              <a:spLocks noChangeArrowheads="1"/>
            </p:cNvSpPr>
            <p:nvPr userDrawn="1"/>
          </p:nvSpPr>
          <p:spPr bwMode="hidden">
            <a:xfrm>
              <a:off x="115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64" name="Rectangle 16"/>
            <p:cNvSpPr>
              <a:spLocks noChangeArrowheads="1"/>
            </p:cNvSpPr>
            <p:nvPr userDrawn="1"/>
          </p:nvSpPr>
          <p:spPr bwMode="hidden">
            <a:xfrm>
              <a:off x="124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65" name="Rectangle 17"/>
            <p:cNvSpPr>
              <a:spLocks noChangeArrowheads="1"/>
            </p:cNvSpPr>
            <p:nvPr userDrawn="1"/>
          </p:nvSpPr>
          <p:spPr bwMode="hidden">
            <a:xfrm>
              <a:off x="134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66" name="Rectangle 18"/>
            <p:cNvSpPr>
              <a:spLocks noChangeArrowheads="1"/>
            </p:cNvSpPr>
            <p:nvPr userDrawn="1"/>
          </p:nvSpPr>
          <p:spPr bwMode="hidden">
            <a:xfrm>
              <a:off x="144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67" name="Rectangle 19"/>
            <p:cNvSpPr>
              <a:spLocks noChangeArrowheads="1"/>
            </p:cNvSpPr>
            <p:nvPr userDrawn="1"/>
          </p:nvSpPr>
          <p:spPr bwMode="hidden">
            <a:xfrm>
              <a:off x="153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68" name="Rectangle 20"/>
            <p:cNvSpPr>
              <a:spLocks noChangeArrowheads="1"/>
            </p:cNvSpPr>
            <p:nvPr userDrawn="1"/>
          </p:nvSpPr>
          <p:spPr bwMode="hidden">
            <a:xfrm>
              <a:off x="163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69" name="Rectangle 21"/>
            <p:cNvSpPr>
              <a:spLocks noChangeArrowheads="1"/>
            </p:cNvSpPr>
            <p:nvPr userDrawn="1"/>
          </p:nvSpPr>
          <p:spPr bwMode="hidden">
            <a:xfrm>
              <a:off x="172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70" name="Rectangle 22"/>
            <p:cNvSpPr>
              <a:spLocks noChangeArrowheads="1"/>
            </p:cNvSpPr>
            <p:nvPr userDrawn="1"/>
          </p:nvSpPr>
          <p:spPr bwMode="hidden">
            <a:xfrm>
              <a:off x="182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71" name="Rectangle 23"/>
            <p:cNvSpPr>
              <a:spLocks noChangeArrowheads="1"/>
            </p:cNvSpPr>
            <p:nvPr userDrawn="1"/>
          </p:nvSpPr>
          <p:spPr bwMode="hidden">
            <a:xfrm>
              <a:off x="192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72" name="Rectangle 24"/>
            <p:cNvSpPr>
              <a:spLocks noChangeArrowheads="1"/>
            </p:cNvSpPr>
            <p:nvPr userDrawn="1"/>
          </p:nvSpPr>
          <p:spPr bwMode="hidden">
            <a:xfrm>
              <a:off x="201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73" name="Rectangle 25"/>
            <p:cNvSpPr>
              <a:spLocks noChangeArrowheads="1"/>
            </p:cNvSpPr>
            <p:nvPr userDrawn="1"/>
          </p:nvSpPr>
          <p:spPr bwMode="hidden">
            <a:xfrm>
              <a:off x="211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74" name="Rectangle 26"/>
            <p:cNvSpPr>
              <a:spLocks noChangeArrowheads="1"/>
            </p:cNvSpPr>
            <p:nvPr userDrawn="1"/>
          </p:nvSpPr>
          <p:spPr bwMode="hidden">
            <a:xfrm>
              <a:off x="220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75" name="Rectangle 27"/>
            <p:cNvSpPr>
              <a:spLocks noChangeArrowheads="1"/>
            </p:cNvSpPr>
            <p:nvPr userDrawn="1"/>
          </p:nvSpPr>
          <p:spPr bwMode="hidden">
            <a:xfrm>
              <a:off x="230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76" name="Rectangle 28"/>
            <p:cNvSpPr>
              <a:spLocks noChangeArrowheads="1"/>
            </p:cNvSpPr>
            <p:nvPr userDrawn="1"/>
          </p:nvSpPr>
          <p:spPr bwMode="hidden">
            <a:xfrm>
              <a:off x="240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77" name="Rectangle 29"/>
            <p:cNvSpPr>
              <a:spLocks noChangeArrowheads="1"/>
            </p:cNvSpPr>
            <p:nvPr userDrawn="1"/>
          </p:nvSpPr>
          <p:spPr bwMode="hidden">
            <a:xfrm>
              <a:off x="249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78" name="Rectangle 30"/>
            <p:cNvSpPr>
              <a:spLocks noChangeArrowheads="1"/>
            </p:cNvSpPr>
            <p:nvPr userDrawn="1"/>
          </p:nvSpPr>
          <p:spPr bwMode="hidden">
            <a:xfrm>
              <a:off x="259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79" name="Rectangle 31"/>
            <p:cNvSpPr>
              <a:spLocks noChangeArrowheads="1"/>
            </p:cNvSpPr>
            <p:nvPr userDrawn="1"/>
          </p:nvSpPr>
          <p:spPr bwMode="hidden">
            <a:xfrm>
              <a:off x="268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80" name="Rectangle 32"/>
            <p:cNvSpPr>
              <a:spLocks noChangeArrowheads="1"/>
            </p:cNvSpPr>
            <p:nvPr userDrawn="1"/>
          </p:nvSpPr>
          <p:spPr bwMode="hidden">
            <a:xfrm>
              <a:off x="278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81" name="Rectangle 33"/>
            <p:cNvSpPr>
              <a:spLocks noChangeArrowheads="1"/>
            </p:cNvSpPr>
            <p:nvPr userDrawn="1"/>
          </p:nvSpPr>
          <p:spPr bwMode="hidden">
            <a:xfrm>
              <a:off x="288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82" name="Rectangle 34"/>
            <p:cNvSpPr>
              <a:spLocks noChangeArrowheads="1"/>
            </p:cNvSpPr>
            <p:nvPr userDrawn="1"/>
          </p:nvSpPr>
          <p:spPr bwMode="hidden">
            <a:xfrm>
              <a:off x="297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83" name="Rectangle 35"/>
            <p:cNvSpPr>
              <a:spLocks noChangeArrowheads="1"/>
            </p:cNvSpPr>
            <p:nvPr userDrawn="1"/>
          </p:nvSpPr>
          <p:spPr bwMode="hidden">
            <a:xfrm>
              <a:off x="307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84" name="Rectangle 36"/>
            <p:cNvSpPr>
              <a:spLocks noChangeArrowheads="1"/>
            </p:cNvSpPr>
            <p:nvPr userDrawn="1"/>
          </p:nvSpPr>
          <p:spPr bwMode="hidden">
            <a:xfrm>
              <a:off x="316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85" name="Rectangle 37"/>
            <p:cNvSpPr>
              <a:spLocks noChangeArrowheads="1"/>
            </p:cNvSpPr>
            <p:nvPr userDrawn="1"/>
          </p:nvSpPr>
          <p:spPr bwMode="hidden">
            <a:xfrm>
              <a:off x="326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86" name="Rectangle 38"/>
            <p:cNvSpPr>
              <a:spLocks noChangeArrowheads="1"/>
            </p:cNvSpPr>
            <p:nvPr userDrawn="1"/>
          </p:nvSpPr>
          <p:spPr bwMode="hidden">
            <a:xfrm>
              <a:off x="336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87" name="Rectangle 39"/>
            <p:cNvSpPr>
              <a:spLocks noChangeArrowheads="1"/>
            </p:cNvSpPr>
            <p:nvPr userDrawn="1"/>
          </p:nvSpPr>
          <p:spPr bwMode="hidden">
            <a:xfrm>
              <a:off x="345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88" name="Rectangle 40"/>
            <p:cNvSpPr>
              <a:spLocks noChangeArrowheads="1"/>
            </p:cNvSpPr>
            <p:nvPr userDrawn="1"/>
          </p:nvSpPr>
          <p:spPr bwMode="hidden">
            <a:xfrm>
              <a:off x="355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89" name="Rectangle 41"/>
            <p:cNvSpPr>
              <a:spLocks noChangeArrowheads="1"/>
            </p:cNvSpPr>
            <p:nvPr userDrawn="1"/>
          </p:nvSpPr>
          <p:spPr bwMode="hidden">
            <a:xfrm>
              <a:off x="364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90" name="Rectangle 42"/>
            <p:cNvSpPr>
              <a:spLocks noChangeArrowheads="1"/>
            </p:cNvSpPr>
            <p:nvPr userDrawn="1"/>
          </p:nvSpPr>
          <p:spPr bwMode="hidden">
            <a:xfrm>
              <a:off x="374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91" name="Rectangle 43"/>
            <p:cNvSpPr>
              <a:spLocks noChangeArrowheads="1"/>
            </p:cNvSpPr>
            <p:nvPr userDrawn="1"/>
          </p:nvSpPr>
          <p:spPr bwMode="hidden">
            <a:xfrm>
              <a:off x="384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92" name="Rectangle 44"/>
            <p:cNvSpPr>
              <a:spLocks noChangeArrowheads="1"/>
            </p:cNvSpPr>
            <p:nvPr userDrawn="1"/>
          </p:nvSpPr>
          <p:spPr bwMode="hidden">
            <a:xfrm>
              <a:off x="393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93" name="Rectangle 45"/>
            <p:cNvSpPr>
              <a:spLocks noChangeArrowheads="1"/>
            </p:cNvSpPr>
            <p:nvPr userDrawn="1"/>
          </p:nvSpPr>
          <p:spPr bwMode="hidden">
            <a:xfrm>
              <a:off x="403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94" name="Rectangle 46"/>
            <p:cNvSpPr>
              <a:spLocks noChangeArrowheads="1"/>
            </p:cNvSpPr>
            <p:nvPr userDrawn="1"/>
          </p:nvSpPr>
          <p:spPr bwMode="hidden">
            <a:xfrm>
              <a:off x="412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95" name="Rectangle 47"/>
            <p:cNvSpPr>
              <a:spLocks noChangeArrowheads="1"/>
            </p:cNvSpPr>
            <p:nvPr userDrawn="1"/>
          </p:nvSpPr>
          <p:spPr bwMode="hidden">
            <a:xfrm>
              <a:off x="422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96" name="Rectangle 48"/>
            <p:cNvSpPr>
              <a:spLocks noChangeArrowheads="1"/>
            </p:cNvSpPr>
            <p:nvPr userDrawn="1"/>
          </p:nvSpPr>
          <p:spPr bwMode="hidden">
            <a:xfrm>
              <a:off x="432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97" name="Rectangle 49"/>
            <p:cNvSpPr>
              <a:spLocks noChangeArrowheads="1"/>
            </p:cNvSpPr>
            <p:nvPr userDrawn="1"/>
          </p:nvSpPr>
          <p:spPr bwMode="hidden">
            <a:xfrm>
              <a:off x="441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98" name="Rectangle 50"/>
            <p:cNvSpPr>
              <a:spLocks noChangeArrowheads="1"/>
            </p:cNvSpPr>
            <p:nvPr userDrawn="1"/>
          </p:nvSpPr>
          <p:spPr bwMode="hidden">
            <a:xfrm>
              <a:off x="451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699" name="Rectangle 51"/>
            <p:cNvSpPr>
              <a:spLocks noChangeArrowheads="1"/>
            </p:cNvSpPr>
            <p:nvPr userDrawn="1"/>
          </p:nvSpPr>
          <p:spPr bwMode="hidden">
            <a:xfrm>
              <a:off x="460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700" name="Rectangle 52"/>
            <p:cNvSpPr>
              <a:spLocks noChangeArrowheads="1"/>
            </p:cNvSpPr>
            <p:nvPr userDrawn="1"/>
          </p:nvSpPr>
          <p:spPr bwMode="hidden">
            <a:xfrm>
              <a:off x="470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701" name="Rectangle 53"/>
            <p:cNvSpPr>
              <a:spLocks noChangeArrowheads="1"/>
            </p:cNvSpPr>
            <p:nvPr userDrawn="1"/>
          </p:nvSpPr>
          <p:spPr bwMode="hidden">
            <a:xfrm>
              <a:off x="480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702" name="Rectangle 54"/>
            <p:cNvSpPr>
              <a:spLocks noChangeArrowheads="1"/>
            </p:cNvSpPr>
            <p:nvPr userDrawn="1"/>
          </p:nvSpPr>
          <p:spPr bwMode="hidden">
            <a:xfrm>
              <a:off x="489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703" name="Rectangle 55"/>
            <p:cNvSpPr>
              <a:spLocks noChangeArrowheads="1"/>
            </p:cNvSpPr>
            <p:nvPr userDrawn="1"/>
          </p:nvSpPr>
          <p:spPr bwMode="hidden">
            <a:xfrm>
              <a:off x="499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704" name="Rectangle 56"/>
            <p:cNvSpPr>
              <a:spLocks noChangeArrowheads="1"/>
            </p:cNvSpPr>
            <p:nvPr userDrawn="1"/>
          </p:nvSpPr>
          <p:spPr bwMode="hidden">
            <a:xfrm>
              <a:off x="508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705" name="Rectangle 57"/>
            <p:cNvSpPr>
              <a:spLocks noChangeArrowheads="1"/>
            </p:cNvSpPr>
            <p:nvPr userDrawn="1"/>
          </p:nvSpPr>
          <p:spPr bwMode="hidden">
            <a:xfrm>
              <a:off x="518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706" name="Rectangle 58"/>
            <p:cNvSpPr>
              <a:spLocks noChangeArrowheads="1"/>
            </p:cNvSpPr>
            <p:nvPr userDrawn="1"/>
          </p:nvSpPr>
          <p:spPr bwMode="hidden">
            <a:xfrm>
              <a:off x="5280"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707" name="Rectangle 59"/>
            <p:cNvSpPr>
              <a:spLocks noChangeArrowheads="1"/>
            </p:cNvSpPr>
            <p:nvPr userDrawn="1"/>
          </p:nvSpPr>
          <p:spPr bwMode="hidden">
            <a:xfrm>
              <a:off x="5376"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708" name="Rectangle 60"/>
            <p:cNvSpPr>
              <a:spLocks noChangeArrowheads="1"/>
            </p:cNvSpPr>
            <p:nvPr userDrawn="1"/>
          </p:nvSpPr>
          <p:spPr bwMode="hidden">
            <a:xfrm>
              <a:off x="5472"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709" name="Rectangle 61"/>
            <p:cNvSpPr>
              <a:spLocks noChangeArrowheads="1"/>
            </p:cNvSpPr>
            <p:nvPr userDrawn="1"/>
          </p:nvSpPr>
          <p:spPr bwMode="hidden">
            <a:xfrm>
              <a:off x="5568"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710" name="Rectangle 62"/>
            <p:cNvSpPr>
              <a:spLocks noChangeArrowheads="1"/>
            </p:cNvSpPr>
            <p:nvPr userDrawn="1"/>
          </p:nvSpPr>
          <p:spPr bwMode="hidden">
            <a:xfrm>
              <a:off x="5664" y="6"/>
              <a:ext cx="48" cy="4320"/>
            </a:xfrm>
            <a:prstGeom prst="rect">
              <a:avLst/>
            </a:prstGeom>
            <a:solidFill>
              <a:schemeClr val="accent2"/>
            </a:solidFill>
            <a:ln w="9525">
              <a:noFill/>
              <a:miter lim="800000"/>
              <a:headEnd/>
              <a:tailEnd/>
            </a:ln>
            <a:effectLst/>
          </p:spPr>
          <p:txBody>
            <a:bodyPr wrap="none" anchor="ctr"/>
            <a:lstStyle/>
            <a:p>
              <a:endParaRPr lang="en-US"/>
            </a:p>
          </p:txBody>
        </p:sp>
        <p:sp>
          <p:nvSpPr>
            <p:cNvPr id="27711" name="Rectangle 63"/>
            <p:cNvSpPr>
              <a:spLocks noChangeArrowheads="1"/>
            </p:cNvSpPr>
            <p:nvPr userDrawn="1"/>
          </p:nvSpPr>
          <p:spPr bwMode="hidden">
            <a:xfrm>
              <a:off x="431" y="0"/>
              <a:ext cx="5331" cy="4320"/>
            </a:xfrm>
            <a:prstGeom prst="rect">
              <a:avLst/>
            </a:prstGeom>
            <a:solidFill>
              <a:schemeClr val="accent1">
                <a:alpha val="50000"/>
              </a:schemeClr>
            </a:solidFill>
            <a:ln w="9525">
              <a:noFill/>
              <a:miter lim="800000"/>
              <a:headEnd/>
              <a:tailEnd/>
            </a:ln>
            <a:effectLst/>
          </p:spPr>
          <p:txBody>
            <a:bodyPr wrap="none" anchor="ctr"/>
            <a:lstStyle/>
            <a:p>
              <a:endParaRPr lang="en-US"/>
            </a:p>
          </p:txBody>
        </p:sp>
        <p:sp>
          <p:nvSpPr>
            <p:cNvPr id="27712" name="Rectangle 64"/>
            <p:cNvSpPr>
              <a:spLocks noChangeArrowheads="1"/>
            </p:cNvSpPr>
            <p:nvPr userDrawn="1"/>
          </p:nvSpPr>
          <p:spPr bwMode="blackGray">
            <a:xfrm>
              <a:off x="0" y="1081"/>
              <a:ext cx="4378" cy="47"/>
            </a:xfrm>
            <a:prstGeom prst="rect">
              <a:avLst/>
            </a:prstGeom>
            <a:solidFill>
              <a:schemeClr val="hlink">
                <a:alpha val="50000"/>
              </a:schemeClr>
            </a:solidFill>
            <a:ln w="9525">
              <a:noFill/>
              <a:miter lim="800000"/>
              <a:headEnd/>
              <a:tailEnd/>
            </a:ln>
            <a:effectLst/>
          </p:spPr>
          <p:txBody>
            <a:bodyPr wrap="none" anchor="ctr"/>
            <a:lstStyle/>
            <a:p>
              <a:endParaRPr lang="en-US"/>
            </a:p>
          </p:txBody>
        </p:sp>
      </p:grpSp>
      <p:sp>
        <p:nvSpPr>
          <p:cNvPr id="27713" name="Rectangle 65"/>
          <p:cNvSpPr>
            <a:spLocks noGrp="1" noChangeArrowheads="1"/>
          </p:cNvSpPr>
          <p:nvPr>
            <p:ph type="title"/>
          </p:nvPr>
        </p:nvSpPr>
        <p:spPr bwMode="auto">
          <a:xfrm>
            <a:off x="871538" y="192088"/>
            <a:ext cx="8162925" cy="14319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spAutoFit/>
          </a:bodyPr>
          <a:lstStyle/>
          <a:p>
            <a:pPr lvl="0"/>
            <a:r>
              <a:rPr lang="en-US"/>
              <a:t>Click to edit Master title style</a:t>
            </a:r>
          </a:p>
        </p:txBody>
      </p:sp>
      <p:sp>
        <p:nvSpPr>
          <p:cNvPr id="27714" name="Rectangle 66"/>
          <p:cNvSpPr>
            <a:spLocks noGrp="1" noChangeArrowheads="1"/>
          </p:cNvSpPr>
          <p:nvPr>
            <p:ph type="body" idx="1"/>
          </p:nvPr>
        </p:nvSpPr>
        <p:spPr bwMode="auto">
          <a:xfrm>
            <a:off x="912813" y="1905000"/>
            <a:ext cx="8110537" cy="419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715" name="Rectangle 67"/>
          <p:cNvSpPr>
            <a:spLocks noGrp="1" noChangeArrowheads="1"/>
          </p:cNvSpPr>
          <p:nvPr>
            <p:ph type="dt" sz="half" idx="2"/>
          </p:nvPr>
        </p:nvSpPr>
        <p:spPr bwMode="auto">
          <a:xfrm>
            <a:off x="1152525" y="62865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endParaRPr lang="en-US"/>
          </a:p>
        </p:txBody>
      </p:sp>
      <p:sp>
        <p:nvSpPr>
          <p:cNvPr id="27716" name="Rectangle 68"/>
          <p:cNvSpPr>
            <a:spLocks noGrp="1" noChangeArrowheads="1"/>
          </p:cNvSpPr>
          <p:nvPr>
            <p:ph type="ftr" sz="quarter" idx="3"/>
          </p:nvPr>
        </p:nvSpPr>
        <p:spPr bwMode="auto">
          <a:xfrm>
            <a:off x="3590925" y="62865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endParaRPr lang="en-US"/>
          </a:p>
        </p:txBody>
      </p:sp>
      <p:sp>
        <p:nvSpPr>
          <p:cNvPr id="27717" name="Rectangle 69"/>
          <p:cNvSpPr>
            <a:spLocks noGrp="1" noChangeArrowheads="1"/>
          </p:cNvSpPr>
          <p:nvPr>
            <p:ph type="sldNum" sz="quarter" idx="4"/>
          </p:nvPr>
        </p:nvSpPr>
        <p:spPr bwMode="auto">
          <a:xfrm>
            <a:off x="7019925" y="62865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fld id="{F176D2AD-A657-4171-B110-7C0D97A9E06F}"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hf hdr="0" ftr="0" dt="0"/>
  <p:txStyles>
    <p:titleStyle>
      <a:lvl1pPr algn="l" rtl="0" fontAlgn="base">
        <a:spcBef>
          <a:spcPct val="0"/>
        </a:spcBef>
        <a:spcAft>
          <a:spcPct val="0"/>
        </a:spcAft>
        <a:defRPr sz="4400">
          <a:solidFill>
            <a:schemeClr val="tx2"/>
          </a:solidFill>
          <a:latin typeface="+mj-lt"/>
          <a:ea typeface="+mj-ea"/>
          <a:cs typeface="+mj-cs"/>
        </a:defRPr>
      </a:lvl1pPr>
      <a:lvl2pPr algn="l" rtl="0" fontAlgn="base">
        <a:spcBef>
          <a:spcPct val="0"/>
        </a:spcBef>
        <a:spcAft>
          <a:spcPct val="0"/>
        </a:spcAft>
        <a:defRPr sz="4400">
          <a:solidFill>
            <a:schemeClr val="tx2"/>
          </a:solidFill>
          <a:latin typeface="Verdana" pitchFamily="34" charset="0"/>
        </a:defRPr>
      </a:lvl2pPr>
      <a:lvl3pPr algn="l" rtl="0" fontAlgn="base">
        <a:spcBef>
          <a:spcPct val="0"/>
        </a:spcBef>
        <a:spcAft>
          <a:spcPct val="0"/>
        </a:spcAft>
        <a:defRPr sz="4400">
          <a:solidFill>
            <a:schemeClr val="tx2"/>
          </a:solidFill>
          <a:latin typeface="Verdana" pitchFamily="34" charset="0"/>
        </a:defRPr>
      </a:lvl3pPr>
      <a:lvl4pPr algn="l" rtl="0" fontAlgn="base">
        <a:spcBef>
          <a:spcPct val="0"/>
        </a:spcBef>
        <a:spcAft>
          <a:spcPct val="0"/>
        </a:spcAft>
        <a:defRPr sz="4400">
          <a:solidFill>
            <a:schemeClr val="tx2"/>
          </a:solidFill>
          <a:latin typeface="Verdana" pitchFamily="34" charset="0"/>
        </a:defRPr>
      </a:lvl4pPr>
      <a:lvl5pPr algn="l" rtl="0" fontAlgn="base">
        <a:spcBef>
          <a:spcPct val="0"/>
        </a:spcBef>
        <a:spcAft>
          <a:spcPct val="0"/>
        </a:spcAft>
        <a:defRPr sz="4400">
          <a:solidFill>
            <a:schemeClr val="tx2"/>
          </a:solidFill>
          <a:latin typeface="Verdana" pitchFamily="34" charset="0"/>
        </a:defRPr>
      </a:lvl5pPr>
      <a:lvl6pPr marL="457200" algn="l" rtl="0" fontAlgn="base">
        <a:spcBef>
          <a:spcPct val="0"/>
        </a:spcBef>
        <a:spcAft>
          <a:spcPct val="0"/>
        </a:spcAft>
        <a:defRPr sz="4400">
          <a:solidFill>
            <a:schemeClr val="tx2"/>
          </a:solidFill>
          <a:latin typeface="Verdana" pitchFamily="34" charset="0"/>
        </a:defRPr>
      </a:lvl6pPr>
      <a:lvl7pPr marL="914400" algn="l" rtl="0" fontAlgn="base">
        <a:spcBef>
          <a:spcPct val="0"/>
        </a:spcBef>
        <a:spcAft>
          <a:spcPct val="0"/>
        </a:spcAft>
        <a:defRPr sz="4400">
          <a:solidFill>
            <a:schemeClr val="tx2"/>
          </a:solidFill>
          <a:latin typeface="Verdana" pitchFamily="34" charset="0"/>
        </a:defRPr>
      </a:lvl7pPr>
      <a:lvl8pPr marL="1371600" algn="l" rtl="0" fontAlgn="base">
        <a:spcBef>
          <a:spcPct val="0"/>
        </a:spcBef>
        <a:spcAft>
          <a:spcPct val="0"/>
        </a:spcAft>
        <a:defRPr sz="4400">
          <a:solidFill>
            <a:schemeClr val="tx2"/>
          </a:solidFill>
          <a:latin typeface="Verdana" pitchFamily="34" charset="0"/>
        </a:defRPr>
      </a:lvl8pPr>
      <a:lvl9pPr marL="1828800" algn="l" rtl="0" fontAlgn="base">
        <a:spcBef>
          <a:spcPct val="0"/>
        </a:spcBef>
        <a:spcAft>
          <a:spcPct val="0"/>
        </a:spcAft>
        <a:defRPr sz="4400">
          <a:solidFill>
            <a:schemeClr val="tx2"/>
          </a:solidFill>
          <a:latin typeface="Verdana" pitchFamily="34" charset="0"/>
        </a:defRPr>
      </a:lvl9pPr>
    </p:titleStyle>
    <p:bodyStyle>
      <a:lvl1pPr marL="342900" indent="-342900" algn="l" rtl="0" fontAlgn="base">
        <a:spcBef>
          <a:spcPct val="20000"/>
        </a:spcBef>
        <a:spcAft>
          <a:spcPct val="0"/>
        </a:spcAft>
        <a:buClr>
          <a:schemeClr val="folHlink"/>
        </a:buClr>
        <a:buSzPct val="75000"/>
        <a:buFont typeface="Wingdings" pitchFamily="2" charset="2"/>
        <a:buChar char="n"/>
        <a:defRPr sz="3200">
          <a:solidFill>
            <a:schemeClr val="tx1"/>
          </a:solidFill>
          <a:latin typeface="+mn-lt"/>
          <a:ea typeface="+mn-ea"/>
          <a:cs typeface="+mn-cs"/>
        </a:defRPr>
      </a:lvl1pPr>
      <a:lvl2pPr marL="742950" indent="-285750" algn="l" rtl="0" fontAlgn="base">
        <a:spcBef>
          <a:spcPct val="20000"/>
        </a:spcBef>
        <a:spcAft>
          <a:spcPct val="0"/>
        </a:spcAft>
        <a:buClr>
          <a:schemeClr val="folHlink"/>
        </a:buClr>
        <a:buSzPct val="70000"/>
        <a:buFont typeface="Wingdings" pitchFamily="2" charset="2"/>
        <a:buChar char="n"/>
        <a:defRPr sz="2800">
          <a:solidFill>
            <a:schemeClr val="tx1"/>
          </a:solidFill>
          <a:latin typeface="+mn-lt"/>
        </a:defRPr>
      </a:lvl2pPr>
      <a:lvl3pPr marL="1143000" indent="-228600" algn="l" rtl="0" fontAlgn="base">
        <a:spcBef>
          <a:spcPct val="20000"/>
        </a:spcBef>
        <a:spcAft>
          <a:spcPct val="0"/>
        </a:spcAft>
        <a:buClr>
          <a:schemeClr val="tx2"/>
        </a:buClr>
        <a:buChar char="•"/>
        <a:defRPr sz="2400">
          <a:solidFill>
            <a:schemeClr val="tx1"/>
          </a:solidFill>
          <a:latin typeface="+mn-lt"/>
        </a:defRPr>
      </a:lvl3pPr>
      <a:lvl4pPr marL="1600200" indent="-228600" algn="l" rtl="0" fontAlgn="base">
        <a:spcBef>
          <a:spcPct val="20000"/>
        </a:spcBef>
        <a:spcAft>
          <a:spcPct val="0"/>
        </a:spcAft>
        <a:buClr>
          <a:schemeClr val="hlink"/>
        </a:buClr>
        <a:buChar char="•"/>
        <a:defRPr sz="2000">
          <a:solidFill>
            <a:schemeClr val="tx1"/>
          </a:solidFill>
          <a:latin typeface="+mn-lt"/>
        </a:defRPr>
      </a:lvl4pPr>
      <a:lvl5pPr marL="2057400" indent="-228600" algn="l" rtl="0" fontAlgn="base">
        <a:spcBef>
          <a:spcPct val="20000"/>
        </a:spcBef>
        <a:spcAft>
          <a:spcPct val="0"/>
        </a:spcAft>
        <a:buClr>
          <a:schemeClr val="tx1"/>
        </a:buClr>
        <a:buSzPct val="85000"/>
        <a:buChar char="•"/>
        <a:defRPr sz="2000">
          <a:solidFill>
            <a:schemeClr val="tx1"/>
          </a:solidFill>
          <a:latin typeface="+mn-lt"/>
        </a:defRPr>
      </a:lvl5pPr>
      <a:lvl6pPr marL="2514600" indent="-228600" algn="l" rtl="0" fontAlgn="base">
        <a:spcBef>
          <a:spcPct val="20000"/>
        </a:spcBef>
        <a:spcAft>
          <a:spcPct val="0"/>
        </a:spcAft>
        <a:buClr>
          <a:schemeClr val="tx1"/>
        </a:buClr>
        <a:buSzPct val="85000"/>
        <a:buChar char="•"/>
        <a:defRPr sz="2000">
          <a:solidFill>
            <a:schemeClr val="tx1"/>
          </a:solidFill>
          <a:latin typeface="+mn-lt"/>
        </a:defRPr>
      </a:lvl6pPr>
      <a:lvl7pPr marL="2971800" indent="-228600" algn="l" rtl="0" fontAlgn="base">
        <a:spcBef>
          <a:spcPct val="20000"/>
        </a:spcBef>
        <a:spcAft>
          <a:spcPct val="0"/>
        </a:spcAft>
        <a:buClr>
          <a:schemeClr val="tx1"/>
        </a:buClr>
        <a:buSzPct val="85000"/>
        <a:buChar char="•"/>
        <a:defRPr sz="2000">
          <a:solidFill>
            <a:schemeClr val="tx1"/>
          </a:solidFill>
          <a:latin typeface="+mn-lt"/>
        </a:defRPr>
      </a:lvl7pPr>
      <a:lvl8pPr marL="3429000" indent="-228600" algn="l" rtl="0" fontAlgn="base">
        <a:spcBef>
          <a:spcPct val="20000"/>
        </a:spcBef>
        <a:spcAft>
          <a:spcPct val="0"/>
        </a:spcAft>
        <a:buClr>
          <a:schemeClr val="tx1"/>
        </a:buClr>
        <a:buSzPct val="85000"/>
        <a:buChar char="•"/>
        <a:defRPr sz="2000">
          <a:solidFill>
            <a:schemeClr val="tx1"/>
          </a:solidFill>
          <a:latin typeface="+mn-lt"/>
        </a:defRPr>
      </a:lvl8pPr>
      <a:lvl9pPr marL="3886200" indent="-228600" algn="l" rtl="0" fontAlgn="base">
        <a:spcBef>
          <a:spcPct val="20000"/>
        </a:spcBef>
        <a:spcAft>
          <a:spcPct val="0"/>
        </a:spcAft>
        <a:buClr>
          <a:schemeClr val="tx1"/>
        </a:buClr>
        <a:buSzPct val="8500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tattrek.com/Help/Glossary.aspx?Target=Event"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tattrek.com/AP-Statistics-3/Probability.aspx?Tutorial=stat"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tattrek.com/Help/Glossary.aspx?Target=Set" TargetMode="External"/><Relationship Id="rId2" Type="http://schemas.openxmlformats.org/officeDocument/2006/relationships/hyperlink" Target="http://stattrek.com/Help/Glossary.aspx?Target=Sample_space" TargetMode="External"/><Relationship Id="rId1" Type="http://schemas.openxmlformats.org/officeDocument/2006/relationships/slideLayout" Target="../slideLayouts/slideLayout2.xml"/><Relationship Id="rId5" Type="http://schemas.openxmlformats.org/officeDocument/2006/relationships/hyperlink" Target="http://stattrek.com/Help/Glossary.aspx?Target=Event" TargetMode="External"/><Relationship Id="rId4" Type="http://schemas.openxmlformats.org/officeDocument/2006/relationships/hyperlink" Target="http://stattrek.com/Help/Glossary.aspx?Target=Mutually_exclusive"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219200" y="-1760518"/>
            <a:ext cx="7162800" cy="3970318"/>
          </a:xfrm>
        </p:spPr>
        <p:txBody>
          <a:bodyPr/>
          <a:lstStyle/>
          <a:p>
            <a:pPr algn="ctr"/>
            <a:br>
              <a:rPr lang="en-US" sz="3600" dirty="0">
                <a:latin typeface="Times New Roman" pitchFamily="18" charset="0"/>
              </a:rPr>
            </a:br>
            <a:br>
              <a:rPr lang="en-US" sz="3600" dirty="0">
                <a:latin typeface="Times New Roman" pitchFamily="18" charset="0"/>
              </a:rPr>
            </a:br>
            <a:br>
              <a:rPr lang="en-US" sz="3600" dirty="0">
                <a:latin typeface="Times New Roman" pitchFamily="18" charset="0"/>
              </a:rPr>
            </a:br>
            <a:br>
              <a:rPr lang="en-US" sz="3600" dirty="0">
                <a:latin typeface="Times New Roman" pitchFamily="18" charset="0"/>
              </a:rPr>
            </a:br>
            <a:br>
              <a:rPr lang="en-US" sz="3600" dirty="0">
                <a:latin typeface="Times New Roman" pitchFamily="18" charset="0"/>
              </a:rPr>
            </a:br>
            <a:r>
              <a:rPr lang="en-US" sz="3600" dirty="0">
                <a:latin typeface="Times New Roman" pitchFamily="18" charset="0"/>
              </a:rPr>
              <a:t>PROBABILITY AND STATISTICS FOR ENGINEERS - I</a:t>
            </a:r>
          </a:p>
        </p:txBody>
      </p:sp>
      <p:sp>
        <p:nvSpPr>
          <p:cNvPr id="2051" name="Rectangle 3"/>
          <p:cNvSpPr>
            <a:spLocks noGrp="1" noChangeArrowheads="1"/>
          </p:cNvSpPr>
          <p:nvPr>
            <p:ph type="subTitle" idx="1"/>
          </p:nvPr>
        </p:nvSpPr>
        <p:spPr>
          <a:xfrm>
            <a:off x="1295400" y="3276600"/>
            <a:ext cx="6400800" cy="1752600"/>
          </a:xfrm>
        </p:spPr>
        <p:txBody>
          <a:bodyPr/>
          <a:lstStyle/>
          <a:p>
            <a:pPr algn="ctr"/>
            <a:r>
              <a:rPr lang="en-US" dirty="0">
                <a:latin typeface="Times New Roman" pitchFamily="18" charset="0"/>
              </a:rPr>
              <a:t>Chapter 3</a:t>
            </a:r>
          </a:p>
          <a:p>
            <a:pPr algn="ctr"/>
            <a:r>
              <a:rPr lang="en-US" dirty="0">
                <a:latin typeface="Times New Roman" pitchFamily="18" charset="0"/>
                <a:cs typeface="Times New Roman" pitchFamily="18" charset="0"/>
              </a:rPr>
              <a:t>PROBABILITY</a:t>
            </a:r>
          </a:p>
        </p:txBody>
      </p:sp>
    </p:spTree>
    <p:extLst>
      <p:ext uri="{BB962C8B-B14F-4D97-AF65-F5344CB8AC3E}">
        <p14:creationId xmlns:p14="http://schemas.microsoft.com/office/powerpoint/2010/main" val="6419684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C28022ED-7029-4548-8146-B31CD615E9EC}" type="slidenum">
              <a:rPr lang="en-US"/>
              <a:pPr/>
              <a:t>2</a:t>
            </a:fld>
            <a:endParaRPr lang="en-US" dirty="0"/>
          </a:p>
        </p:txBody>
      </p:sp>
      <p:sp>
        <p:nvSpPr>
          <p:cNvPr id="6146" name="Rectangle 2"/>
          <p:cNvSpPr>
            <a:spLocks noGrp="1" noChangeArrowheads="1"/>
          </p:cNvSpPr>
          <p:nvPr>
            <p:ph type="title"/>
          </p:nvPr>
        </p:nvSpPr>
        <p:spPr>
          <a:xfrm>
            <a:off x="838200" y="685800"/>
            <a:ext cx="8162925" cy="523220"/>
          </a:xfrm>
        </p:spPr>
        <p:txBody>
          <a:bodyPr/>
          <a:lstStyle/>
          <a:p>
            <a:pPr algn="ctr"/>
            <a:r>
              <a:rPr lang="en-US" sz="2800" dirty="0">
                <a:latin typeface="Times New Roman" pitchFamily="18" charset="0"/>
                <a:cs typeface="Times New Roman" pitchFamily="18" charset="0"/>
              </a:rPr>
              <a:t>PROBABILITY</a:t>
            </a:r>
          </a:p>
        </p:txBody>
      </p:sp>
      <p:sp>
        <p:nvSpPr>
          <p:cNvPr id="6147" name="Rectangle 3"/>
          <p:cNvSpPr>
            <a:spLocks noGrp="1" noChangeArrowheads="1"/>
          </p:cNvSpPr>
          <p:nvPr>
            <p:ph type="body" idx="1"/>
          </p:nvPr>
        </p:nvSpPr>
        <p:spPr>
          <a:xfrm>
            <a:off x="912813" y="1905000"/>
            <a:ext cx="7469187" cy="4876800"/>
          </a:xfrm>
        </p:spPr>
        <p:txBody>
          <a:bodyPr/>
          <a:lstStyle/>
          <a:p>
            <a:pPr>
              <a:buFont typeface="Wingdings" pitchFamily="2" charset="2"/>
              <a:buNone/>
            </a:pPr>
            <a:r>
              <a:rPr lang="en-US" sz="3600" dirty="0">
                <a:latin typeface="Times New Roman" pitchFamily="18" charset="0"/>
              </a:rPr>
              <a:t>3.1 Sample Spaces and Events</a:t>
            </a:r>
          </a:p>
          <a:p>
            <a:pPr>
              <a:buFont typeface="Wingdings" pitchFamily="2" charset="2"/>
              <a:buNone/>
            </a:pPr>
            <a:r>
              <a:rPr lang="en-US" sz="3600" dirty="0">
                <a:latin typeface="Times New Roman" pitchFamily="18" charset="0"/>
              </a:rPr>
              <a:t>	</a:t>
            </a:r>
            <a:r>
              <a:rPr lang="en-US" sz="2400" b="1" dirty="0">
                <a:latin typeface="Times New Roman" pitchFamily="18" charset="0"/>
              </a:rPr>
              <a:t>Sample space</a:t>
            </a:r>
            <a:r>
              <a:rPr lang="en-US" sz="2400" dirty="0">
                <a:latin typeface="Times New Roman" pitchFamily="18" charset="0"/>
              </a:rPr>
              <a:t>: a set of all possible outcomes, usually denoted by S.</a:t>
            </a:r>
          </a:p>
          <a:p>
            <a:pPr>
              <a:buFont typeface="Wingdings" pitchFamily="2" charset="2"/>
              <a:buNone/>
            </a:pPr>
            <a:r>
              <a:rPr lang="en-US" sz="2400" dirty="0">
                <a:latin typeface="Times New Roman" pitchFamily="18" charset="0"/>
              </a:rPr>
              <a:t>	</a:t>
            </a:r>
            <a:r>
              <a:rPr lang="en-US" sz="2000" dirty="0">
                <a:latin typeface="Times New Roman" pitchFamily="18" charset="0"/>
              </a:rPr>
              <a:t>Examples:</a:t>
            </a:r>
          </a:p>
          <a:p>
            <a:pPr>
              <a:buFont typeface="Wingdings" pitchFamily="2" charset="2"/>
              <a:buNone/>
            </a:pPr>
            <a:r>
              <a:rPr lang="en-US" sz="2400" dirty="0">
                <a:latin typeface="Times New Roman" pitchFamily="18" charset="0"/>
              </a:rPr>
              <a:t>		</a:t>
            </a:r>
            <a:r>
              <a:rPr lang="en-US" sz="1800" dirty="0">
                <a:latin typeface="Times New Roman" pitchFamily="18" charset="0"/>
              </a:rPr>
              <a:t>1. If four contractors bid on a highway construction job and if 	a, b, c, and d denote that it is awarded to Mr. Adam, Mrs. 	Brown, 	Mr. Clark, or Ms. Dean, then sample space for this 	experiment is the set,</a:t>
            </a:r>
          </a:p>
          <a:p>
            <a:pPr>
              <a:buFont typeface="Wingdings" pitchFamily="2" charset="2"/>
              <a:buNone/>
            </a:pPr>
            <a:r>
              <a:rPr lang="en-US" sz="1800" dirty="0">
                <a:latin typeface="Times New Roman" pitchFamily="18" charset="0"/>
              </a:rPr>
              <a:t>			S = {a, b, c, d}</a:t>
            </a:r>
          </a:p>
          <a:p>
            <a:pPr>
              <a:buFont typeface="Wingdings" pitchFamily="2" charset="2"/>
              <a:buNone/>
            </a:pPr>
            <a:r>
              <a:rPr lang="en-US" sz="1800" dirty="0">
                <a:latin typeface="Times New Roman" pitchFamily="18" charset="0"/>
              </a:rPr>
              <a:t>		2.  If govt. agency must decide where to locate two new 	computer 	research facilities between Texas and CA, the 	sample space can 	be , </a:t>
            </a:r>
          </a:p>
          <a:p>
            <a:pPr>
              <a:buFont typeface="Wingdings" pitchFamily="2" charset="2"/>
              <a:buNone/>
            </a:pPr>
            <a:r>
              <a:rPr lang="en-US" sz="1800" dirty="0">
                <a:latin typeface="Times New Roman" pitchFamily="18" charset="0"/>
              </a:rPr>
              <a:t>			S = {(0,0), (1,0), (0,1), (2,0), (1,1), (0,2)}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C28022ED-7029-4548-8146-B31CD615E9EC}" type="slidenum">
              <a:rPr lang="en-US"/>
              <a:pPr/>
              <a:t>3</a:t>
            </a:fld>
            <a:endParaRPr lang="en-US" dirty="0"/>
          </a:p>
        </p:txBody>
      </p:sp>
      <p:sp>
        <p:nvSpPr>
          <p:cNvPr id="6146" name="Rectangle 2"/>
          <p:cNvSpPr>
            <a:spLocks noGrp="1" noChangeArrowheads="1"/>
          </p:cNvSpPr>
          <p:nvPr>
            <p:ph type="title"/>
          </p:nvPr>
        </p:nvSpPr>
        <p:spPr>
          <a:xfrm>
            <a:off x="838200" y="685800"/>
            <a:ext cx="8162925" cy="523220"/>
          </a:xfrm>
        </p:spPr>
        <p:txBody>
          <a:bodyPr/>
          <a:lstStyle/>
          <a:p>
            <a:pPr algn="ctr"/>
            <a:r>
              <a:rPr lang="en-US" sz="2800" dirty="0">
                <a:latin typeface="Times New Roman" pitchFamily="18" charset="0"/>
                <a:cs typeface="Times New Roman" pitchFamily="18" charset="0"/>
              </a:rPr>
              <a:t>PROBABILITY</a:t>
            </a:r>
          </a:p>
        </p:txBody>
      </p:sp>
      <p:sp>
        <p:nvSpPr>
          <p:cNvPr id="6147" name="Rectangle 3"/>
          <p:cNvSpPr>
            <a:spLocks noGrp="1" noChangeArrowheads="1"/>
          </p:cNvSpPr>
          <p:nvPr>
            <p:ph type="body" idx="1"/>
          </p:nvPr>
        </p:nvSpPr>
        <p:spPr>
          <a:xfrm>
            <a:off x="912813" y="1905000"/>
            <a:ext cx="7469187" cy="4876800"/>
          </a:xfrm>
        </p:spPr>
        <p:txBody>
          <a:bodyPr/>
          <a:lstStyle/>
          <a:p>
            <a:pPr>
              <a:buFont typeface="Wingdings" pitchFamily="2" charset="2"/>
              <a:buNone/>
            </a:pPr>
            <a:r>
              <a:rPr lang="en-US" sz="3600" dirty="0">
                <a:latin typeface="Times New Roman" pitchFamily="18" charset="0"/>
              </a:rPr>
              <a:t>	</a:t>
            </a:r>
            <a:r>
              <a:rPr lang="en-US" sz="2400" b="1" dirty="0">
                <a:latin typeface="Times New Roman" pitchFamily="18" charset="0"/>
              </a:rPr>
              <a:t>Finite</a:t>
            </a:r>
            <a:r>
              <a:rPr lang="en-US" sz="3600" dirty="0">
                <a:latin typeface="Times New Roman" pitchFamily="18" charset="0"/>
              </a:rPr>
              <a:t> </a:t>
            </a:r>
            <a:r>
              <a:rPr lang="en-US" sz="2400" b="1" dirty="0">
                <a:latin typeface="Times New Roman" pitchFamily="18" charset="0"/>
              </a:rPr>
              <a:t>sample space</a:t>
            </a:r>
            <a:r>
              <a:rPr lang="en-US" sz="2400" dirty="0">
                <a:latin typeface="Times New Roman" pitchFamily="18" charset="0"/>
              </a:rPr>
              <a:t>: </a:t>
            </a:r>
            <a:r>
              <a:rPr lang="en-US" sz="2000" dirty="0">
                <a:latin typeface="Times New Roman" pitchFamily="18" charset="0"/>
              </a:rPr>
              <a:t>when the sample space contains finite number of elements, as shown in the previous examples.</a:t>
            </a:r>
          </a:p>
          <a:p>
            <a:pPr>
              <a:buFont typeface="Wingdings" pitchFamily="2" charset="2"/>
              <a:buNone/>
            </a:pPr>
            <a:r>
              <a:rPr lang="en-US" sz="2400" dirty="0">
                <a:latin typeface="Times New Roman" pitchFamily="18" charset="0"/>
              </a:rPr>
              <a:t>	</a:t>
            </a:r>
            <a:r>
              <a:rPr lang="en-US" sz="2400" b="1" dirty="0">
                <a:latin typeface="Times New Roman" pitchFamily="18" charset="0"/>
              </a:rPr>
              <a:t>Infinite sample space</a:t>
            </a:r>
            <a:r>
              <a:rPr lang="en-US" sz="2000" dirty="0">
                <a:latin typeface="Times New Roman" pitchFamily="18" charset="0"/>
              </a:rPr>
              <a:t>: when the sample space contains elements which are not finite. </a:t>
            </a:r>
          </a:p>
          <a:p>
            <a:pPr>
              <a:buNone/>
            </a:pPr>
            <a:r>
              <a:rPr lang="en-US" sz="2400" dirty="0">
                <a:latin typeface="Times New Roman" pitchFamily="18" charset="0"/>
              </a:rPr>
              <a:t>		</a:t>
            </a:r>
            <a:r>
              <a:rPr lang="en-US" sz="2000" dirty="0">
                <a:latin typeface="Times New Roman" pitchFamily="18" charset="0"/>
              </a:rPr>
              <a:t>Example: if a person is checking nitrogen-oxide emission of 	cars and is interested in finding the first car that violates the 	set standard, then the person could achieve that in the first car 	or second car or might have to go on for ever.</a:t>
            </a:r>
          </a:p>
          <a:p>
            <a:pPr>
              <a:buNone/>
            </a:pPr>
            <a:r>
              <a:rPr lang="en-US" sz="2000" dirty="0">
                <a:latin typeface="Times New Roman" pitchFamily="18" charset="0"/>
              </a:rPr>
              <a:t>	</a:t>
            </a:r>
            <a:r>
              <a:rPr lang="en-US" sz="2400" b="1" dirty="0">
                <a:latin typeface="Times New Roman" pitchFamily="18" charset="0"/>
              </a:rPr>
              <a:t>Discrete sample space</a:t>
            </a:r>
            <a:r>
              <a:rPr lang="en-US" sz="2400" dirty="0">
                <a:latin typeface="Times New Roman" pitchFamily="18" charset="0"/>
              </a:rPr>
              <a:t>: </a:t>
            </a:r>
            <a:r>
              <a:rPr lang="en-US" sz="2000" dirty="0">
                <a:latin typeface="Times New Roman" pitchFamily="18" charset="0"/>
              </a:rPr>
              <a:t>when the sample space contains finitely many or countable infinite  number of elements.</a:t>
            </a:r>
          </a:p>
          <a:p>
            <a:pPr>
              <a:buNone/>
            </a:pPr>
            <a:r>
              <a:rPr lang="en-US" sz="2000" dirty="0">
                <a:latin typeface="Times New Roman" pitchFamily="18" charset="0"/>
              </a:rPr>
              <a:t>	</a:t>
            </a:r>
            <a:r>
              <a:rPr lang="en-US" sz="2400" b="1" dirty="0">
                <a:latin typeface="Times New Roman" pitchFamily="18" charset="0"/>
              </a:rPr>
              <a:t>Continuous sample space: </a:t>
            </a:r>
            <a:r>
              <a:rPr lang="en-US" sz="2000" dirty="0">
                <a:latin typeface="Times New Roman" pitchFamily="18" charset="0"/>
              </a:rPr>
              <a:t>if the elements of the sample space constitute a continuum, such as the points on a line.</a:t>
            </a:r>
            <a:endParaRPr lang="en-US" sz="2400" b="1" dirty="0">
              <a:latin typeface="Times New Roman" pitchFamily="18" charset="0"/>
            </a:endParaRPr>
          </a:p>
        </p:txBody>
      </p:sp>
    </p:spTree>
    <p:extLst>
      <p:ext uri="{BB962C8B-B14F-4D97-AF65-F5344CB8AC3E}">
        <p14:creationId xmlns:p14="http://schemas.microsoft.com/office/powerpoint/2010/main" val="28140674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C28022ED-7029-4548-8146-B31CD615E9EC}" type="slidenum">
              <a:rPr lang="en-US"/>
              <a:pPr/>
              <a:t>4</a:t>
            </a:fld>
            <a:endParaRPr lang="en-US" dirty="0"/>
          </a:p>
        </p:txBody>
      </p:sp>
      <p:sp>
        <p:nvSpPr>
          <p:cNvPr id="6146" name="Rectangle 2"/>
          <p:cNvSpPr>
            <a:spLocks noGrp="1" noChangeArrowheads="1"/>
          </p:cNvSpPr>
          <p:nvPr>
            <p:ph type="title"/>
          </p:nvPr>
        </p:nvSpPr>
        <p:spPr>
          <a:xfrm>
            <a:off x="838200" y="685800"/>
            <a:ext cx="8162925" cy="523220"/>
          </a:xfrm>
        </p:spPr>
        <p:txBody>
          <a:bodyPr/>
          <a:lstStyle/>
          <a:p>
            <a:pPr algn="ctr"/>
            <a:r>
              <a:rPr lang="en-US" sz="2800" dirty="0">
                <a:latin typeface="Times New Roman" pitchFamily="18" charset="0"/>
                <a:cs typeface="Times New Roman" pitchFamily="18" charset="0"/>
              </a:rPr>
              <a:t>PROBABILITY</a:t>
            </a:r>
          </a:p>
        </p:txBody>
      </p:sp>
      <p:sp>
        <p:nvSpPr>
          <p:cNvPr id="6147" name="Rectangle 3"/>
          <p:cNvSpPr>
            <a:spLocks noGrp="1" noChangeArrowheads="1"/>
          </p:cNvSpPr>
          <p:nvPr>
            <p:ph type="body" idx="1"/>
          </p:nvPr>
        </p:nvSpPr>
        <p:spPr>
          <a:xfrm>
            <a:off x="912813" y="1905000"/>
            <a:ext cx="7469187" cy="4800600"/>
          </a:xfrm>
        </p:spPr>
        <p:txBody>
          <a:bodyPr/>
          <a:lstStyle/>
          <a:p>
            <a:pPr>
              <a:buFont typeface="Wingdings" pitchFamily="2" charset="2"/>
              <a:buNone/>
            </a:pPr>
            <a:r>
              <a:rPr lang="en-US" sz="2400" dirty="0">
                <a:latin typeface="Times New Roman" pitchFamily="18" charset="0"/>
              </a:rPr>
              <a:t>	</a:t>
            </a:r>
            <a:r>
              <a:rPr lang="en-US" sz="2400" b="1" dirty="0">
                <a:latin typeface="Times New Roman" pitchFamily="18" charset="0"/>
              </a:rPr>
              <a:t>Event</a:t>
            </a:r>
            <a:r>
              <a:rPr lang="en-US" sz="2400" dirty="0">
                <a:latin typeface="Times New Roman" pitchFamily="18" charset="0"/>
              </a:rPr>
              <a:t>: any subset of sample space.</a:t>
            </a:r>
          </a:p>
          <a:p>
            <a:pPr>
              <a:buFont typeface="Wingdings" pitchFamily="2" charset="2"/>
              <a:buNone/>
            </a:pPr>
            <a:r>
              <a:rPr lang="en-US" sz="2400" dirty="0">
                <a:latin typeface="Times New Roman" pitchFamily="18" charset="0"/>
              </a:rPr>
              <a:t>	Example: in the example of computer research facility given above, </a:t>
            </a:r>
          </a:p>
          <a:p>
            <a:pPr>
              <a:buFont typeface="Wingdings" pitchFamily="2" charset="2"/>
              <a:buNone/>
            </a:pPr>
            <a:r>
              <a:rPr lang="en-US" sz="2400" dirty="0">
                <a:latin typeface="Times New Roman" pitchFamily="18" charset="0"/>
              </a:rPr>
              <a:t>		C = {(1,0), (0,1)}</a:t>
            </a:r>
          </a:p>
          <a:p>
            <a:pPr>
              <a:buFont typeface="Wingdings" pitchFamily="2" charset="2"/>
              <a:buNone/>
            </a:pPr>
            <a:r>
              <a:rPr lang="en-US" sz="2400" dirty="0">
                <a:latin typeface="Times New Roman" pitchFamily="18" charset="0"/>
              </a:rPr>
              <a:t>		is the event that between the two states, Texas and 	CA will get one facility each.</a:t>
            </a:r>
          </a:p>
          <a:p>
            <a:pPr>
              <a:buFont typeface="Wingdings" pitchFamily="2" charset="2"/>
              <a:buNone/>
            </a:pPr>
            <a:r>
              <a:rPr lang="en-US" sz="2400" dirty="0">
                <a:latin typeface="Times New Roman" pitchFamily="18" charset="0"/>
              </a:rPr>
              <a:t>		D = {(0,0), (0,1), (0,2)} </a:t>
            </a:r>
          </a:p>
          <a:p>
            <a:pPr>
              <a:buFont typeface="Wingdings" pitchFamily="2" charset="2"/>
              <a:buNone/>
            </a:pPr>
            <a:r>
              <a:rPr lang="en-US" sz="2400" dirty="0">
                <a:latin typeface="Times New Roman" pitchFamily="18" charset="0"/>
              </a:rPr>
              <a:t>		is the event that Texas will not get either of the two 	research facility, and</a:t>
            </a:r>
          </a:p>
          <a:p>
            <a:pPr>
              <a:buFont typeface="Wingdings" pitchFamily="2" charset="2"/>
              <a:buNone/>
            </a:pPr>
            <a:r>
              <a:rPr lang="en-US" sz="2400" dirty="0">
                <a:latin typeface="Times New Roman" pitchFamily="18" charset="0"/>
              </a:rPr>
              <a:t>		E = {(0,0), (1,1)}</a:t>
            </a:r>
          </a:p>
          <a:p>
            <a:pPr>
              <a:buFont typeface="Wingdings" pitchFamily="2" charset="2"/>
              <a:buNone/>
            </a:pPr>
            <a:r>
              <a:rPr lang="en-US" sz="2400" dirty="0">
                <a:latin typeface="Times New Roman" pitchFamily="18" charset="0"/>
              </a:rPr>
              <a:t>		is the event that each state will get equal number.</a:t>
            </a:r>
          </a:p>
        </p:txBody>
      </p:sp>
    </p:spTree>
    <p:extLst>
      <p:ext uri="{BB962C8B-B14F-4D97-AF65-F5344CB8AC3E}">
        <p14:creationId xmlns:p14="http://schemas.microsoft.com/office/powerpoint/2010/main" val="21203092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C28022ED-7029-4548-8146-B31CD615E9EC}" type="slidenum">
              <a:rPr lang="en-US"/>
              <a:pPr/>
              <a:t>5</a:t>
            </a:fld>
            <a:endParaRPr lang="en-US" dirty="0"/>
          </a:p>
        </p:txBody>
      </p:sp>
      <p:sp>
        <p:nvSpPr>
          <p:cNvPr id="6146" name="Rectangle 2"/>
          <p:cNvSpPr>
            <a:spLocks noGrp="1" noChangeArrowheads="1"/>
          </p:cNvSpPr>
          <p:nvPr>
            <p:ph type="title"/>
          </p:nvPr>
        </p:nvSpPr>
        <p:spPr>
          <a:xfrm>
            <a:off x="838200" y="685800"/>
            <a:ext cx="8162925" cy="523220"/>
          </a:xfrm>
        </p:spPr>
        <p:txBody>
          <a:bodyPr/>
          <a:lstStyle/>
          <a:p>
            <a:pPr algn="ctr"/>
            <a:r>
              <a:rPr lang="en-US" sz="2800" dirty="0">
                <a:latin typeface="Times New Roman" pitchFamily="18" charset="0"/>
                <a:cs typeface="Times New Roman" pitchFamily="18" charset="0"/>
              </a:rPr>
              <a:t>PROBABILITY</a:t>
            </a:r>
          </a:p>
        </p:txBody>
      </p:sp>
      <p:sp>
        <p:nvSpPr>
          <p:cNvPr id="6147" name="Rectangle 3"/>
          <p:cNvSpPr>
            <a:spLocks noGrp="1" noChangeArrowheads="1"/>
          </p:cNvSpPr>
          <p:nvPr>
            <p:ph type="body" idx="1"/>
          </p:nvPr>
        </p:nvSpPr>
        <p:spPr>
          <a:xfrm>
            <a:off x="912813" y="1905000"/>
            <a:ext cx="7469187" cy="4800600"/>
          </a:xfrm>
        </p:spPr>
        <p:txBody>
          <a:bodyPr/>
          <a:lstStyle/>
          <a:p>
            <a:pPr>
              <a:buFont typeface="Wingdings" pitchFamily="2" charset="2"/>
              <a:buNone/>
            </a:pPr>
            <a:r>
              <a:rPr lang="en-US" sz="2400" dirty="0">
                <a:latin typeface="Times New Roman" pitchFamily="18" charset="0"/>
              </a:rPr>
              <a:t>	</a:t>
            </a:r>
            <a:r>
              <a:rPr lang="en-US" sz="2400" b="1" dirty="0">
                <a:latin typeface="Times New Roman" pitchFamily="18" charset="0"/>
              </a:rPr>
              <a:t>Mutually exclusive events</a:t>
            </a:r>
            <a:r>
              <a:rPr lang="en-US" sz="2400" dirty="0">
                <a:latin typeface="Times New Roman" pitchFamily="18" charset="0"/>
              </a:rPr>
              <a:t>: events that do not have any element in common</a:t>
            </a:r>
            <a:r>
              <a:rPr lang="en-US" sz="2800" dirty="0">
                <a:latin typeface="Times New Roman" pitchFamily="18" charset="0"/>
              </a:rPr>
              <a:t>.</a:t>
            </a:r>
          </a:p>
          <a:p>
            <a:pPr>
              <a:buFont typeface="Wingdings" pitchFamily="2" charset="2"/>
              <a:buNone/>
            </a:pPr>
            <a:r>
              <a:rPr lang="en-US" sz="2800" dirty="0">
                <a:latin typeface="Times New Roman" pitchFamily="18" charset="0"/>
              </a:rPr>
              <a:t>		</a:t>
            </a:r>
            <a:r>
              <a:rPr lang="en-US" sz="2400" dirty="0">
                <a:latin typeface="Times New Roman" pitchFamily="18" charset="0"/>
              </a:rPr>
              <a:t>Example: In the above example, events C and E are 	mutually exclusive because they have no elements 	in common.</a:t>
            </a:r>
          </a:p>
          <a:p>
            <a:pPr>
              <a:buFont typeface="Wingdings" pitchFamily="2" charset="2"/>
              <a:buNone/>
            </a:pPr>
            <a:r>
              <a:rPr lang="en-US" sz="2800" dirty="0">
                <a:latin typeface="Times New Roman" pitchFamily="18" charset="0"/>
              </a:rPr>
              <a:t>	</a:t>
            </a:r>
            <a:r>
              <a:rPr lang="en-US" sz="2400" b="1" dirty="0">
                <a:latin typeface="Times New Roman" pitchFamily="18" charset="0"/>
              </a:rPr>
              <a:t>Union of events</a:t>
            </a:r>
            <a:r>
              <a:rPr lang="en-US" sz="2400" dirty="0">
                <a:latin typeface="Times New Roman" pitchFamily="18" charset="0"/>
              </a:rPr>
              <a:t>: if A and B are two events, then their union is an event which contains all elements of A or B or both.  It is denoted by A U B</a:t>
            </a:r>
          </a:p>
        </p:txBody>
      </p:sp>
    </p:spTree>
    <p:extLst>
      <p:ext uri="{BB962C8B-B14F-4D97-AF65-F5344CB8AC3E}">
        <p14:creationId xmlns:p14="http://schemas.microsoft.com/office/powerpoint/2010/main" val="3027871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C28022ED-7029-4548-8146-B31CD615E9EC}" type="slidenum">
              <a:rPr lang="en-US"/>
              <a:pPr/>
              <a:t>6</a:t>
            </a:fld>
            <a:endParaRPr lang="en-US" dirty="0"/>
          </a:p>
        </p:txBody>
      </p:sp>
      <p:sp>
        <p:nvSpPr>
          <p:cNvPr id="6146" name="Rectangle 2"/>
          <p:cNvSpPr>
            <a:spLocks noGrp="1" noChangeArrowheads="1"/>
          </p:cNvSpPr>
          <p:nvPr>
            <p:ph type="title"/>
          </p:nvPr>
        </p:nvSpPr>
        <p:spPr>
          <a:xfrm>
            <a:off x="838200" y="685800"/>
            <a:ext cx="8162925" cy="523220"/>
          </a:xfrm>
        </p:spPr>
        <p:txBody>
          <a:bodyPr/>
          <a:lstStyle/>
          <a:p>
            <a:pPr algn="ctr"/>
            <a:r>
              <a:rPr lang="en-US" sz="2800" dirty="0">
                <a:latin typeface="Times New Roman" pitchFamily="18" charset="0"/>
                <a:cs typeface="Times New Roman" pitchFamily="18" charset="0"/>
              </a:rPr>
              <a:t>PROBABILITY</a:t>
            </a:r>
          </a:p>
        </p:txBody>
      </p:sp>
      <p:sp>
        <p:nvSpPr>
          <p:cNvPr id="6147" name="Rectangle 3"/>
          <p:cNvSpPr>
            <a:spLocks noGrp="1" noChangeArrowheads="1"/>
          </p:cNvSpPr>
          <p:nvPr>
            <p:ph type="body" idx="1"/>
          </p:nvPr>
        </p:nvSpPr>
        <p:spPr>
          <a:xfrm>
            <a:off x="912813" y="1905000"/>
            <a:ext cx="7469187" cy="4800600"/>
          </a:xfrm>
        </p:spPr>
        <p:txBody>
          <a:bodyPr/>
          <a:lstStyle/>
          <a:p>
            <a:pPr>
              <a:buFont typeface="Wingdings" pitchFamily="2" charset="2"/>
              <a:buNone/>
            </a:pPr>
            <a:r>
              <a:rPr lang="en-US" sz="3600" dirty="0">
                <a:latin typeface="Times New Roman" pitchFamily="18" charset="0"/>
              </a:rPr>
              <a:t>	</a:t>
            </a:r>
            <a:r>
              <a:rPr lang="en-US" sz="2400" b="1" dirty="0">
                <a:latin typeface="Times New Roman" pitchFamily="18" charset="0"/>
              </a:rPr>
              <a:t>Intersection</a:t>
            </a:r>
            <a:r>
              <a:rPr lang="en-US" sz="2400" dirty="0">
                <a:latin typeface="Times New Roman" pitchFamily="18" charset="0"/>
              </a:rPr>
              <a:t> </a:t>
            </a:r>
            <a:r>
              <a:rPr lang="en-US" sz="2400" b="1" dirty="0">
                <a:latin typeface="Times New Roman" pitchFamily="18" charset="0"/>
              </a:rPr>
              <a:t>of events</a:t>
            </a:r>
            <a:r>
              <a:rPr lang="en-US" sz="2400" dirty="0">
                <a:latin typeface="Times New Roman" pitchFamily="18" charset="0"/>
              </a:rPr>
              <a:t>: if A and B are two events, then their intersection is an event which contains elements that are common to both A and B.  It is denoted by </a:t>
            </a:r>
          </a:p>
          <a:p>
            <a:pPr>
              <a:buFont typeface="Wingdings" pitchFamily="2" charset="2"/>
              <a:buNone/>
            </a:pPr>
            <a:r>
              <a:rPr lang="en-US" sz="2400" dirty="0">
                <a:latin typeface="Times New Roman" pitchFamily="18" charset="0"/>
              </a:rPr>
              <a:t>	A ∩ B.</a:t>
            </a:r>
          </a:p>
          <a:p>
            <a:pPr>
              <a:buFont typeface="Wingdings" pitchFamily="2" charset="2"/>
              <a:buNone/>
            </a:pPr>
            <a:r>
              <a:rPr lang="en-US" sz="2400" dirty="0">
                <a:latin typeface="Times New Roman" pitchFamily="18" charset="0"/>
              </a:rPr>
              <a:t>	</a:t>
            </a:r>
            <a:r>
              <a:rPr lang="en-US" sz="2400" b="1" dirty="0">
                <a:latin typeface="Times New Roman" pitchFamily="18" charset="0"/>
              </a:rPr>
              <a:t>Complement of an event</a:t>
            </a:r>
            <a:r>
              <a:rPr lang="en-US" sz="2400" dirty="0">
                <a:latin typeface="Times New Roman" pitchFamily="18" charset="0"/>
              </a:rPr>
              <a:t>: If A is an event, then its complementary is an event which does not contain any element of A.</a:t>
            </a:r>
          </a:p>
          <a:p>
            <a:pPr>
              <a:buFont typeface="Wingdings" pitchFamily="2" charset="2"/>
              <a:buNone/>
            </a:pPr>
            <a:r>
              <a:rPr lang="en-US" sz="2400" dirty="0">
                <a:latin typeface="Times New Roman" pitchFamily="18" charset="0"/>
              </a:rPr>
              <a:t>	Using Venn diagram to represent the above interactions between the events.</a:t>
            </a:r>
          </a:p>
        </p:txBody>
      </p:sp>
    </p:spTree>
    <p:extLst>
      <p:ext uri="{BB962C8B-B14F-4D97-AF65-F5344CB8AC3E}">
        <p14:creationId xmlns:p14="http://schemas.microsoft.com/office/powerpoint/2010/main" val="6487281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C28022ED-7029-4548-8146-B31CD615E9EC}" type="slidenum">
              <a:rPr lang="en-US"/>
              <a:pPr/>
              <a:t>7</a:t>
            </a:fld>
            <a:endParaRPr lang="en-US" dirty="0"/>
          </a:p>
        </p:txBody>
      </p:sp>
      <p:sp>
        <p:nvSpPr>
          <p:cNvPr id="6146" name="Rectangle 2"/>
          <p:cNvSpPr>
            <a:spLocks noGrp="1" noChangeArrowheads="1"/>
          </p:cNvSpPr>
          <p:nvPr>
            <p:ph type="title"/>
          </p:nvPr>
        </p:nvSpPr>
        <p:spPr>
          <a:xfrm>
            <a:off x="838200" y="685800"/>
            <a:ext cx="8162925" cy="523220"/>
          </a:xfrm>
        </p:spPr>
        <p:txBody>
          <a:bodyPr/>
          <a:lstStyle/>
          <a:p>
            <a:pPr algn="ctr"/>
            <a:r>
              <a:rPr lang="en-US" sz="2800" dirty="0">
                <a:latin typeface="Times New Roman" pitchFamily="18" charset="0"/>
                <a:cs typeface="Times New Roman" pitchFamily="18" charset="0"/>
              </a:rPr>
              <a:t>PROBABILITY</a:t>
            </a:r>
          </a:p>
        </p:txBody>
      </p:sp>
      <p:sp>
        <p:nvSpPr>
          <p:cNvPr id="6147" name="Rectangle 3"/>
          <p:cNvSpPr>
            <a:spLocks noGrp="1" noChangeArrowheads="1"/>
          </p:cNvSpPr>
          <p:nvPr>
            <p:ph type="body" idx="1"/>
          </p:nvPr>
        </p:nvSpPr>
        <p:spPr>
          <a:xfrm>
            <a:off x="912813" y="1905000"/>
            <a:ext cx="7469187" cy="4800600"/>
          </a:xfrm>
        </p:spPr>
        <p:txBody>
          <a:bodyPr/>
          <a:lstStyle/>
          <a:p>
            <a:pPr>
              <a:buFont typeface="Wingdings" pitchFamily="2" charset="2"/>
              <a:buNone/>
            </a:pPr>
            <a:r>
              <a:rPr lang="en-US" sz="3600" dirty="0">
                <a:latin typeface="Times New Roman" pitchFamily="18" charset="0"/>
              </a:rPr>
              <a:t>	</a:t>
            </a:r>
            <a:r>
              <a:rPr lang="en-US" sz="2400" dirty="0">
                <a:latin typeface="Times New Roman" pitchFamily="18" charset="0"/>
              </a:rPr>
              <a:t>Example: </a:t>
            </a:r>
          </a:p>
          <a:p>
            <a:pPr>
              <a:buFont typeface="Wingdings" pitchFamily="2" charset="2"/>
              <a:buNone/>
            </a:pPr>
            <a:r>
              <a:rPr lang="en-US" sz="2400" dirty="0">
                <a:latin typeface="Times New Roman" pitchFamily="18" charset="0"/>
              </a:rPr>
              <a:t>	With reference to the sample space (computer research facilities) given above, list the outcomes comprising each of the following events:</a:t>
            </a:r>
          </a:p>
          <a:p>
            <a:pPr>
              <a:buFont typeface="Wingdings" pitchFamily="2" charset="2"/>
              <a:buNone/>
            </a:pPr>
            <a:r>
              <a:rPr lang="en-US" sz="2400" dirty="0">
                <a:latin typeface="Times New Roman" pitchFamily="18" charset="0"/>
              </a:rPr>
              <a:t>		a. C U E;</a:t>
            </a:r>
          </a:p>
          <a:p>
            <a:pPr>
              <a:buNone/>
            </a:pPr>
            <a:r>
              <a:rPr lang="en-US" sz="2400" dirty="0">
                <a:latin typeface="Times New Roman" pitchFamily="18" charset="0"/>
              </a:rPr>
              <a:t>		b. C ∩ D;</a:t>
            </a:r>
          </a:p>
          <a:p>
            <a:pPr>
              <a:buNone/>
            </a:pPr>
            <a:r>
              <a:rPr lang="en-US" sz="2400" dirty="0">
                <a:latin typeface="Times New Roman" pitchFamily="18" charset="0"/>
              </a:rPr>
              <a:t>		c. D</a:t>
            </a:r>
          </a:p>
        </p:txBody>
      </p:sp>
      <p:cxnSp>
        <p:nvCxnSpPr>
          <p:cNvPr id="3" name="Straight Connector 2"/>
          <p:cNvCxnSpPr/>
          <p:nvPr/>
        </p:nvCxnSpPr>
        <p:spPr bwMode="auto">
          <a:xfrm>
            <a:off x="2209800" y="4648200"/>
            <a:ext cx="228600" cy="0"/>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spTree>
    <p:extLst>
      <p:ext uri="{BB962C8B-B14F-4D97-AF65-F5344CB8AC3E}">
        <p14:creationId xmlns:p14="http://schemas.microsoft.com/office/powerpoint/2010/main" val="1364964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C28022ED-7029-4548-8146-B31CD615E9EC}" type="slidenum">
              <a:rPr lang="en-US"/>
              <a:pPr/>
              <a:t>8</a:t>
            </a:fld>
            <a:endParaRPr lang="en-US" dirty="0"/>
          </a:p>
        </p:txBody>
      </p:sp>
      <p:sp>
        <p:nvSpPr>
          <p:cNvPr id="6146" name="Rectangle 2"/>
          <p:cNvSpPr>
            <a:spLocks noGrp="1" noChangeArrowheads="1"/>
          </p:cNvSpPr>
          <p:nvPr>
            <p:ph type="title"/>
          </p:nvPr>
        </p:nvSpPr>
        <p:spPr>
          <a:xfrm>
            <a:off x="838200" y="685800"/>
            <a:ext cx="8162925" cy="523220"/>
          </a:xfrm>
        </p:spPr>
        <p:txBody>
          <a:bodyPr/>
          <a:lstStyle/>
          <a:p>
            <a:pPr algn="ctr"/>
            <a:r>
              <a:rPr lang="en-US" sz="2800" dirty="0">
                <a:latin typeface="Times New Roman" pitchFamily="18" charset="0"/>
                <a:cs typeface="Times New Roman" pitchFamily="18" charset="0"/>
              </a:rPr>
              <a:t>PROBABILITY</a:t>
            </a:r>
          </a:p>
        </p:txBody>
      </p:sp>
      <p:sp>
        <p:nvSpPr>
          <p:cNvPr id="6147" name="Rectangle 3"/>
          <p:cNvSpPr>
            <a:spLocks noGrp="1" noChangeArrowheads="1"/>
          </p:cNvSpPr>
          <p:nvPr>
            <p:ph type="body" idx="1"/>
          </p:nvPr>
        </p:nvSpPr>
        <p:spPr>
          <a:xfrm>
            <a:off x="912813" y="1905000"/>
            <a:ext cx="7469187" cy="4800600"/>
          </a:xfrm>
        </p:spPr>
        <p:txBody>
          <a:bodyPr/>
          <a:lstStyle/>
          <a:p>
            <a:pPr>
              <a:buFont typeface="Wingdings" pitchFamily="2" charset="2"/>
              <a:buNone/>
            </a:pPr>
            <a:r>
              <a:rPr lang="en-US" sz="3600" dirty="0">
                <a:latin typeface="Times New Roman" pitchFamily="18" charset="0"/>
              </a:rPr>
              <a:t>	</a:t>
            </a:r>
            <a:endParaRPr lang="en-US" sz="2400" dirty="0">
              <a:latin typeface="Times New Roman"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2514600"/>
            <a:ext cx="6327631" cy="2819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84680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7E08A49B-E6F6-4BFA-A103-F528BA921D46}" type="slidenum">
              <a:rPr lang="en-US"/>
              <a:pPr/>
              <a:t>9</a:t>
            </a:fld>
            <a:endParaRPr lang="en-US" dirty="0"/>
          </a:p>
        </p:txBody>
      </p:sp>
      <p:sp>
        <p:nvSpPr>
          <p:cNvPr id="7170" name="Rectangle 2"/>
          <p:cNvSpPr>
            <a:spLocks noGrp="1" noChangeArrowheads="1"/>
          </p:cNvSpPr>
          <p:nvPr>
            <p:ph type="title"/>
          </p:nvPr>
        </p:nvSpPr>
        <p:spPr>
          <a:xfrm>
            <a:off x="838200" y="685800"/>
            <a:ext cx="8162925" cy="523220"/>
          </a:xfrm>
        </p:spPr>
        <p:txBody>
          <a:bodyPr/>
          <a:lstStyle/>
          <a:p>
            <a:pPr algn="ctr"/>
            <a:r>
              <a:rPr lang="en-US" sz="2800" dirty="0">
                <a:latin typeface="Times New Roman" pitchFamily="18" charset="0"/>
                <a:cs typeface="Times New Roman" pitchFamily="18" charset="0"/>
              </a:rPr>
              <a:t>PROBABILITY</a:t>
            </a:r>
          </a:p>
        </p:txBody>
      </p:sp>
      <p:sp>
        <p:nvSpPr>
          <p:cNvPr id="7171" name="Rectangle 3"/>
          <p:cNvSpPr>
            <a:spLocks noGrp="1" noChangeArrowheads="1"/>
          </p:cNvSpPr>
          <p:nvPr>
            <p:ph type="body" idx="1"/>
          </p:nvPr>
        </p:nvSpPr>
        <p:spPr>
          <a:xfrm>
            <a:off x="912813" y="1905000"/>
            <a:ext cx="7545387" cy="4495800"/>
          </a:xfrm>
        </p:spPr>
        <p:txBody>
          <a:bodyPr/>
          <a:lstStyle/>
          <a:p>
            <a:pPr marL="609600" indent="-609600">
              <a:lnSpc>
                <a:spcPct val="90000"/>
              </a:lnSpc>
              <a:buFont typeface="Wingdings" pitchFamily="2" charset="2"/>
              <a:buNone/>
            </a:pPr>
            <a:r>
              <a:rPr lang="en-US" sz="3600" dirty="0">
                <a:latin typeface="Times New Roman" pitchFamily="18" charset="0"/>
              </a:rPr>
              <a:t>3.2 Counting</a:t>
            </a:r>
          </a:p>
          <a:p>
            <a:pPr marL="609600" indent="-609600">
              <a:lnSpc>
                <a:spcPct val="90000"/>
              </a:lnSpc>
              <a:buFont typeface="Wingdings" pitchFamily="2" charset="2"/>
              <a:buNone/>
            </a:pPr>
            <a:r>
              <a:rPr lang="en-US" sz="3600" dirty="0">
                <a:latin typeface="Times New Roman" pitchFamily="18" charset="0"/>
              </a:rPr>
              <a:t>	</a:t>
            </a:r>
            <a:r>
              <a:rPr lang="en-US" sz="2800" dirty="0">
                <a:latin typeface="Times New Roman" pitchFamily="18" charset="0"/>
              </a:rPr>
              <a:t>It becomes difficult to determine the number of elements in a finite sample space by direct enumeration. Example of used cars in a large city.  Cars can be classified as low, medium, or high mileage (M</a:t>
            </a:r>
            <a:r>
              <a:rPr lang="en-US" sz="2800" baseline="-25000" dirty="0">
                <a:latin typeface="Times New Roman" pitchFamily="18" charset="0"/>
              </a:rPr>
              <a:t>1</a:t>
            </a:r>
            <a:r>
              <a:rPr lang="en-US" sz="2800" dirty="0">
                <a:latin typeface="Times New Roman" pitchFamily="18" charset="0"/>
              </a:rPr>
              <a:t>, M</a:t>
            </a:r>
            <a:r>
              <a:rPr lang="en-US" sz="2800" baseline="-25000" dirty="0">
                <a:latin typeface="Times New Roman" pitchFamily="18" charset="0"/>
              </a:rPr>
              <a:t>2</a:t>
            </a:r>
            <a:r>
              <a:rPr lang="en-US" sz="2800" dirty="0">
                <a:latin typeface="Times New Roman" pitchFamily="18" charset="0"/>
              </a:rPr>
              <a:t>, or M</a:t>
            </a:r>
            <a:r>
              <a:rPr lang="en-US" sz="2800" baseline="-25000" dirty="0">
                <a:latin typeface="Times New Roman" pitchFamily="18" charset="0"/>
              </a:rPr>
              <a:t>3</a:t>
            </a:r>
            <a:r>
              <a:rPr lang="en-US" sz="2800" dirty="0">
                <a:latin typeface="Times New Roman" pitchFamily="18" charset="0"/>
              </a:rPr>
              <a:t>); moderate or high priced (P</a:t>
            </a:r>
            <a:r>
              <a:rPr lang="en-US" sz="2800" baseline="-25000" dirty="0">
                <a:latin typeface="Times New Roman" pitchFamily="18" charset="0"/>
              </a:rPr>
              <a:t>1</a:t>
            </a:r>
            <a:r>
              <a:rPr lang="en-US" sz="2800" dirty="0">
                <a:latin typeface="Times New Roman" pitchFamily="18" charset="0"/>
              </a:rPr>
              <a:t> or P</a:t>
            </a:r>
            <a:r>
              <a:rPr lang="en-US" sz="2800" baseline="-25000" dirty="0">
                <a:latin typeface="Times New Roman" pitchFamily="18" charset="0"/>
              </a:rPr>
              <a:t>2</a:t>
            </a:r>
            <a:r>
              <a:rPr lang="en-US" sz="2800" dirty="0">
                <a:latin typeface="Times New Roman" pitchFamily="18" charset="0"/>
              </a:rPr>
              <a:t>); and be inexpensive, average, or expensive to operate (C</a:t>
            </a:r>
            <a:r>
              <a:rPr lang="en-US" sz="2800" baseline="-25000" dirty="0">
                <a:latin typeface="Times New Roman" pitchFamily="18" charset="0"/>
              </a:rPr>
              <a:t>1</a:t>
            </a:r>
            <a:r>
              <a:rPr lang="en-US" sz="2800" dirty="0">
                <a:latin typeface="Times New Roman" pitchFamily="18" charset="0"/>
              </a:rPr>
              <a:t>, C</a:t>
            </a:r>
            <a:r>
              <a:rPr lang="en-US" sz="2800" baseline="-25000" dirty="0">
                <a:latin typeface="Times New Roman" pitchFamily="18" charset="0"/>
              </a:rPr>
              <a:t>2</a:t>
            </a:r>
            <a:r>
              <a:rPr lang="en-US" sz="2800" dirty="0">
                <a:latin typeface="Times New Roman" pitchFamily="18" charset="0"/>
              </a:rPr>
              <a:t>, or C</a:t>
            </a:r>
            <a:r>
              <a:rPr lang="en-US" sz="2800" baseline="-25000" dirty="0">
                <a:latin typeface="Times New Roman" pitchFamily="18" charset="0"/>
              </a:rPr>
              <a:t>3</a:t>
            </a:r>
            <a:r>
              <a:rPr lang="en-US" sz="2800" dirty="0">
                <a:latin typeface="Times New Roman" pitchFamily="18" charset="0"/>
              </a:rPr>
              <a:t>); giving a number of ways a used car can be classified.  Figure 3.5, page 50.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7E08A49B-E6F6-4BFA-A103-F528BA921D46}" type="slidenum">
              <a:rPr lang="en-US"/>
              <a:pPr/>
              <a:t>10</a:t>
            </a:fld>
            <a:endParaRPr lang="en-US" dirty="0"/>
          </a:p>
        </p:txBody>
      </p:sp>
      <p:sp>
        <p:nvSpPr>
          <p:cNvPr id="7170" name="Rectangle 2"/>
          <p:cNvSpPr>
            <a:spLocks noGrp="1" noChangeArrowheads="1"/>
          </p:cNvSpPr>
          <p:nvPr>
            <p:ph type="title"/>
          </p:nvPr>
        </p:nvSpPr>
        <p:spPr>
          <a:xfrm>
            <a:off x="838200" y="685800"/>
            <a:ext cx="8162925" cy="523220"/>
          </a:xfrm>
        </p:spPr>
        <p:txBody>
          <a:bodyPr/>
          <a:lstStyle/>
          <a:p>
            <a:pPr algn="ctr"/>
            <a:r>
              <a:rPr lang="en-US" sz="2800" dirty="0">
                <a:latin typeface="Times New Roman" pitchFamily="18" charset="0"/>
                <a:cs typeface="Times New Roman" pitchFamily="18" charset="0"/>
              </a:rPr>
              <a:t>PROBABILITY</a:t>
            </a:r>
          </a:p>
        </p:txBody>
      </p:sp>
      <p:sp>
        <p:nvSpPr>
          <p:cNvPr id="7171" name="Rectangle 3"/>
          <p:cNvSpPr>
            <a:spLocks noGrp="1" noChangeArrowheads="1"/>
          </p:cNvSpPr>
          <p:nvPr>
            <p:ph type="body" idx="1"/>
          </p:nvPr>
        </p:nvSpPr>
        <p:spPr>
          <a:xfrm>
            <a:off x="912813" y="1905000"/>
            <a:ext cx="7545387" cy="4495800"/>
          </a:xfrm>
        </p:spPr>
        <p:txBody>
          <a:bodyPr/>
          <a:lstStyle/>
          <a:p>
            <a:pPr marL="609600" indent="-609600">
              <a:lnSpc>
                <a:spcPct val="90000"/>
              </a:lnSpc>
              <a:buFont typeface="Wingdings" pitchFamily="2" charset="2"/>
              <a:buNone/>
            </a:pPr>
            <a:endParaRPr lang="en-US" sz="2800" dirty="0">
              <a:latin typeface="Times New Roman"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905000"/>
            <a:ext cx="6740236" cy="40626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377588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7E08A49B-E6F6-4BFA-A103-F528BA921D46}" type="slidenum">
              <a:rPr lang="en-US"/>
              <a:pPr/>
              <a:t>11</a:t>
            </a:fld>
            <a:endParaRPr lang="en-US" dirty="0"/>
          </a:p>
        </p:txBody>
      </p:sp>
      <p:sp>
        <p:nvSpPr>
          <p:cNvPr id="7170" name="Rectangle 2"/>
          <p:cNvSpPr>
            <a:spLocks noGrp="1" noChangeArrowheads="1"/>
          </p:cNvSpPr>
          <p:nvPr>
            <p:ph type="title"/>
          </p:nvPr>
        </p:nvSpPr>
        <p:spPr>
          <a:xfrm>
            <a:off x="838200" y="685800"/>
            <a:ext cx="8162925" cy="523220"/>
          </a:xfrm>
        </p:spPr>
        <p:txBody>
          <a:bodyPr/>
          <a:lstStyle/>
          <a:p>
            <a:pPr algn="ctr"/>
            <a:r>
              <a:rPr lang="en-US" sz="2800" dirty="0">
                <a:latin typeface="Times New Roman" pitchFamily="18" charset="0"/>
                <a:cs typeface="Times New Roman" pitchFamily="18" charset="0"/>
              </a:rPr>
              <a:t>PROBABILITY</a:t>
            </a:r>
          </a:p>
        </p:txBody>
      </p:sp>
      <p:sp>
        <p:nvSpPr>
          <p:cNvPr id="7171" name="Rectangle 3"/>
          <p:cNvSpPr>
            <a:spLocks noGrp="1" noChangeArrowheads="1"/>
          </p:cNvSpPr>
          <p:nvPr>
            <p:ph type="body" idx="1"/>
          </p:nvPr>
        </p:nvSpPr>
        <p:spPr>
          <a:xfrm>
            <a:off x="912813" y="1905000"/>
            <a:ext cx="7545387" cy="4495800"/>
          </a:xfrm>
        </p:spPr>
        <p:txBody>
          <a:bodyPr/>
          <a:lstStyle/>
          <a:p>
            <a:pPr marL="609600" indent="-609600">
              <a:lnSpc>
                <a:spcPct val="90000"/>
              </a:lnSpc>
              <a:buFont typeface="Wingdings" pitchFamily="2" charset="2"/>
              <a:buNone/>
            </a:pPr>
            <a:r>
              <a:rPr lang="en-US" sz="2800" dirty="0">
                <a:latin typeface="Times New Roman" pitchFamily="18" charset="0"/>
              </a:rPr>
              <a:t>Multiplication of choices</a:t>
            </a:r>
          </a:p>
          <a:p>
            <a:pPr marL="609600" indent="-609600">
              <a:lnSpc>
                <a:spcPct val="90000"/>
              </a:lnSpc>
              <a:buFont typeface="Wingdings" pitchFamily="2" charset="2"/>
              <a:buNone/>
            </a:pPr>
            <a:r>
              <a:rPr lang="en-US" sz="3600" dirty="0">
                <a:latin typeface="Times New Roman" pitchFamily="18" charset="0"/>
              </a:rPr>
              <a:t>	</a:t>
            </a:r>
            <a:r>
              <a:rPr lang="en-US" sz="2800" b="1" dirty="0">
                <a:latin typeface="Times New Roman" pitchFamily="18" charset="0"/>
              </a:rPr>
              <a:t>Theorem 3.1</a:t>
            </a:r>
            <a:r>
              <a:rPr lang="en-US" sz="2800" dirty="0">
                <a:latin typeface="Times New Roman" pitchFamily="18" charset="0"/>
              </a:rPr>
              <a:t>: If sets A</a:t>
            </a:r>
            <a:r>
              <a:rPr lang="en-US" sz="2800" baseline="-25000" dirty="0">
                <a:latin typeface="Times New Roman" pitchFamily="18" charset="0"/>
              </a:rPr>
              <a:t>1</a:t>
            </a:r>
            <a:r>
              <a:rPr lang="en-US" sz="2800" dirty="0">
                <a:latin typeface="Times New Roman" pitchFamily="18" charset="0"/>
              </a:rPr>
              <a:t>, A</a:t>
            </a:r>
            <a:r>
              <a:rPr lang="en-US" sz="2800" baseline="-25000" dirty="0">
                <a:latin typeface="Times New Roman" pitchFamily="18" charset="0"/>
              </a:rPr>
              <a:t>2</a:t>
            </a:r>
            <a:r>
              <a:rPr lang="en-US" sz="2800" dirty="0">
                <a:latin typeface="Times New Roman" pitchFamily="18" charset="0"/>
              </a:rPr>
              <a:t>,……, </a:t>
            </a:r>
            <a:r>
              <a:rPr lang="en-US" sz="2800" dirty="0" err="1">
                <a:latin typeface="Times New Roman" pitchFamily="18" charset="0"/>
              </a:rPr>
              <a:t>A</a:t>
            </a:r>
            <a:r>
              <a:rPr lang="en-US" sz="2800" baseline="-25000" dirty="0" err="1">
                <a:latin typeface="Times New Roman" pitchFamily="18" charset="0"/>
              </a:rPr>
              <a:t>k</a:t>
            </a:r>
            <a:r>
              <a:rPr lang="en-US" sz="2800" dirty="0">
                <a:latin typeface="Times New Roman" pitchFamily="18" charset="0"/>
              </a:rPr>
              <a:t> contain, respectively, n</a:t>
            </a:r>
            <a:r>
              <a:rPr lang="en-US" sz="2800" baseline="-25000" dirty="0">
                <a:latin typeface="Times New Roman" pitchFamily="18" charset="0"/>
              </a:rPr>
              <a:t>1</a:t>
            </a:r>
            <a:r>
              <a:rPr lang="en-US" sz="2800" dirty="0">
                <a:latin typeface="Times New Roman" pitchFamily="18" charset="0"/>
              </a:rPr>
              <a:t>, n</a:t>
            </a:r>
            <a:r>
              <a:rPr lang="en-US" sz="2800" baseline="-25000" dirty="0">
                <a:latin typeface="Times New Roman" pitchFamily="18" charset="0"/>
              </a:rPr>
              <a:t>2</a:t>
            </a:r>
            <a:r>
              <a:rPr lang="en-US" sz="2800" dirty="0">
                <a:latin typeface="Times New Roman" pitchFamily="18" charset="0"/>
              </a:rPr>
              <a:t>, ……, </a:t>
            </a:r>
            <a:r>
              <a:rPr lang="en-US" sz="2800" dirty="0" err="1">
                <a:latin typeface="Times New Roman" pitchFamily="18" charset="0"/>
              </a:rPr>
              <a:t>n</a:t>
            </a:r>
            <a:r>
              <a:rPr lang="en-US" sz="2800" baseline="-25000" dirty="0" err="1">
                <a:latin typeface="Times New Roman" pitchFamily="18" charset="0"/>
              </a:rPr>
              <a:t>k</a:t>
            </a:r>
            <a:r>
              <a:rPr lang="en-US" sz="2800" dirty="0">
                <a:latin typeface="Times New Roman" pitchFamily="18" charset="0"/>
              </a:rPr>
              <a:t> elements, there are n</a:t>
            </a:r>
            <a:r>
              <a:rPr lang="en-US" sz="2800" baseline="-25000" dirty="0">
                <a:latin typeface="Times New Roman" pitchFamily="18" charset="0"/>
              </a:rPr>
              <a:t>1</a:t>
            </a:r>
            <a:r>
              <a:rPr lang="en-US" sz="2800" dirty="0">
                <a:latin typeface="Times New Roman" pitchFamily="18" charset="0"/>
              </a:rPr>
              <a:t>.n</a:t>
            </a:r>
            <a:r>
              <a:rPr lang="en-US" sz="2800" baseline="-25000" dirty="0">
                <a:latin typeface="Times New Roman" pitchFamily="18" charset="0"/>
              </a:rPr>
              <a:t>2</a:t>
            </a:r>
            <a:r>
              <a:rPr lang="en-US" sz="2800" dirty="0">
                <a:latin typeface="Times New Roman" pitchFamily="18" charset="0"/>
              </a:rPr>
              <a:t>…..</a:t>
            </a:r>
            <a:r>
              <a:rPr lang="en-US" sz="2800" dirty="0" err="1">
                <a:latin typeface="Times New Roman" pitchFamily="18" charset="0"/>
              </a:rPr>
              <a:t>n</a:t>
            </a:r>
            <a:r>
              <a:rPr lang="en-US" sz="2800" baseline="-25000" dirty="0" err="1">
                <a:latin typeface="Times New Roman" pitchFamily="18" charset="0"/>
              </a:rPr>
              <a:t>k</a:t>
            </a:r>
            <a:r>
              <a:rPr lang="en-US" sz="2800" dirty="0">
                <a:latin typeface="Times New Roman" pitchFamily="18" charset="0"/>
              </a:rPr>
              <a:t> ways of choosing first an element of A</a:t>
            </a:r>
            <a:r>
              <a:rPr lang="en-US" sz="2800" baseline="-25000" dirty="0">
                <a:latin typeface="Times New Roman" pitchFamily="18" charset="0"/>
              </a:rPr>
              <a:t>1</a:t>
            </a:r>
            <a:r>
              <a:rPr lang="en-US" sz="2800" dirty="0">
                <a:latin typeface="Times New Roman" pitchFamily="18" charset="0"/>
              </a:rPr>
              <a:t>, then an element of A</a:t>
            </a:r>
            <a:r>
              <a:rPr lang="en-US" sz="2800" baseline="-25000" dirty="0">
                <a:latin typeface="Times New Roman" pitchFamily="18" charset="0"/>
              </a:rPr>
              <a:t>2</a:t>
            </a:r>
            <a:r>
              <a:rPr lang="en-US" sz="2800" dirty="0">
                <a:latin typeface="Times New Roman" pitchFamily="18" charset="0"/>
              </a:rPr>
              <a:t>, …., and finally an element of </a:t>
            </a:r>
            <a:r>
              <a:rPr lang="en-US" sz="2800" dirty="0" err="1">
                <a:latin typeface="Times New Roman" pitchFamily="18" charset="0"/>
              </a:rPr>
              <a:t>A</a:t>
            </a:r>
            <a:r>
              <a:rPr lang="en-US" sz="2800" baseline="-25000" dirty="0" err="1">
                <a:latin typeface="Times New Roman" pitchFamily="18" charset="0"/>
              </a:rPr>
              <a:t>k</a:t>
            </a:r>
            <a:r>
              <a:rPr lang="en-US" sz="2800" dirty="0">
                <a:latin typeface="Times New Roman" pitchFamily="18" charset="0"/>
              </a:rPr>
              <a:t>.</a:t>
            </a:r>
          </a:p>
          <a:p>
            <a:pPr marL="609600" indent="-609600">
              <a:lnSpc>
                <a:spcPct val="90000"/>
              </a:lnSpc>
              <a:buFont typeface="Wingdings" pitchFamily="2" charset="2"/>
              <a:buNone/>
            </a:pPr>
            <a:r>
              <a:rPr lang="en-US" sz="2800" dirty="0">
                <a:latin typeface="Times New Roman" pitchFamily="18" charset="0"/>
              </a:rPr>
              <a:t>	Examples: the multiplication rule for k = 2 stages of choices, k = 12 stages of choices, and determining the size of an experiment, page 50-51.</a:t>
            </a:r>
          </a:p>
        </p:txBody>
      </p:sp>
    </p:spTree>
    <p:extLst>
      <p:ext uri="{BB962C8B-B14F-4D97-AF65-F5344CB8AC3E}">
        <p14:creationId xmlns:p14="http://schemas.microsoft.com/office/powerpoint/2010/main" val="2128679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7E08A49B-E6F6-4BFA-A103-F528BA921D46}" type="slidenum">
              <a:rPr lang="en-US"/>
              <a:pPr/>
              <a:t>12</a:t>
            </a:fld>
            <a:endParaRPr lang="en-US"/>
          </a:p>
        </p:txBody>
      </p:sp>
      <p:sp>
        <p:nvSpPr>
          <p:cNvPr id="7170" name="Rectangle 2"/>
          <p:cNvSpPr>
            <a:spLocks noGrp="1" noChangeArrowheads="1"/>
          </p:cNvSpPr>
          <p:nvPr>
            <p:ph type="title"/>
          </p:nvPr>
        </p:nvSpPr>
        <p:spPr>
          <a:xfrm>
            <a:off x="838200" y="685800"/>
            <a:ext cx="8162925" cy="523220"/>
          </a:xfrm>
        </p:spPr>
        <p:txBody>
          <a:bodyPr/>
          <a:lstStyle/>
          <a:p>
            <a:pPr algn="ctr"/>
            <a:r>
              <a:rPr lang="en-US" sz="2800" dirty="0">
                <a:latin typeface="Times New Roman" pitchFamily="18" charset="0"/>
                <a:cs typeface="Times New Roman" pitchFamily="18" charset="0"/>
              </a:rPr>
              <a:t>PROBABILITY</a:t>
            </a:r>
          </a:p>
        </p:txBody>
      </p:sp>
      <p:sp>
        <p:nvSpPr>
          <p:cNvPr id="7171" name="Rectangle 3"/>
          <p:cNvSpPr>
            <a:spLocks noGrp="1" noChangeArrowheads="1"/>
          </p:cNvSpPr>
          <p:nvPr>
            <p:ph type="body" idx="1"/>
          </p:nvPr>
        </p:nvSpPr>
        <p:spPr>
          <a:xfrm>
            <a:off x="912813" y="1905000"/>
            <a:ext cx="7545387" cy="4876800"/>
          </a:xfrm>
        </p:spPr>
        <p:txBody>
          <a:bodyPr/>
          <a:lstStyle/>
          <a:p>
            <a:pPr marL="0" indent="0" fontAlgn="t">
              <a:buNone/>
            </a:pPr>
            <a:r>
              <a:rPr lang="en-US" sz="2800" dirty="0">
                <a:latin typeface="Times New Roman" panose="02020603050405020304" pitchFamily="18" charset="0"/>
                <a:cs typeface="Times New Roman" panose="02020603050405020304" pitchFamily="18" charset="0"/>
              </a:rPr>
              <a:t>Permutations</a:t>
            </a:r>
          </a:p>
          <a:p>
            <a:r>
              <a:rPr lang="en-US" sz="2100" dirty="0">
                <a:latin typeface="Times New Roman" panose="02020603050405020304" pitchFamily="18" charset="0"/>
                <a:cs typeface="Times New Roman" panose="02020603050405020304" pitchFamily="18" charset="0"/>
              </a:rPr>
              <a:t>Often, we want to count all of the possible ways that a single set of objects can be arranged. For example, consider the letters X, Y, and Z. These letters can be arranged a number of different ways (XYZ, XZY, YXZ, etc.) Each of these arrangements is a permutation.</a:t>
            </a:r>
          </a:p>
          <a:p>
            <a:r>
              <a:rPr lang="en-US" sz="2100" dirty="0">
                <a:latin typeface="Times New Roman" panose="02020603050405020304" pitchFamily="18" charset="0"/>
                <a:cs typeface="Times New Roman" panose="02020603050405020304" pitchFamily="18" charset="0"/>
              </a:rPr>
              <a:t>In general, </a:t>
            </a:r>
            <a:r>
              <a:rPr lang="en-US" sz="2100" i="1" dirty="0">
                <a:latin typeface="Times New Roman" panose="02020603050405020304" pitchFamily="18" charset="0"/>
                <a:cs typeface="Times New Roman" panose="02020603050405020304" pitchFamily="18" charset="0"/>
              </a:rPr>
              <a:t>n</a:t>
            </a:r>
            <a:r>
              <a:rPr lang="en-US" sz="2100" dirty="0">
                <a:latin typeface="Times New Roman" panose="02020603050405020304" pitchFamily="18" charset="0"/>
                <a:cs typeface="Times New Roman" panose="02020603050405020304" pitchFamily="18" charset="0"/>
              </a:rPr>
              <a:t> objects can be arranged in </a:t>
            </a:r>
            <a:r>
              <a:rPr lang="en-US" sz="2100" i="1" dirty="0">
                <a:latin typeface="Times New Roman" panose="02020603050405020304" pitchFamily="18" charset="0"/>
                <a:cs typeface="Times New Roman" panose="02020603050405020304" pitchFamily="18" charset="0"/>
              </a:rPr>
              <a:t>n</a:t>
            </a:r>
            <a:r>
              <a:rPr lang="en-US" sz="2100" dirty="0">
                <a:latin typeface="Times New Roman" panose="02020603050405020304" pitchFamily="18" charset="0"/>
                <a:cs typeface="Times New Roman" panose="02020603050405020304" pitchFamily="18" charset="0"/>
              </a:rPr>
              <a:t>(</a:t>
            </a:r>
            <a:r>
              <a:rPr lang="en-US" sz="2100" i="1" dirty="0">
                <a:latin typeface="Times New Roman" panose="02020603050405020304" pitchFamily="18" charset="0"/>
                <a:cs typeface="Times New Roman" panose="02020603050405020304" pitchFamily="18" charset="0"/>
              </a:rPr>
              <a:t>n</a:t>
            </a:r>
            <a:r>
              <a:rPr lang="en-US" sz="2100" dirty="0">
                <a:latin typeface="Times New Roman" panose="02020603050405020304" pitchFamily="18" charset="0"/>
                <a:cs typeface="Times New Roman" panose="02020603050405020304" pitchFamily="18" charset="0"/>
              </a:rPr>
              <a:t> - 1)(</a:t>
            </a:r>
            <a:r>
              <a:rPr lang="en-US" sz="2100" i="1" dirty="0">
                <a:latin typeface="Times New Roman" panose="02020603050405020304" pitchFamily="18" charset="0"/>
                <a:cs typeface="Times New Roman" panose="02020603050405020304" pitchFamily="18" charset="0"/>
              </a:rPr>
              <a:t>n</a:t>
            </a:r>
            <a:r>
              <a:rPr lang="en-US" sz="2100" dirty="0">
                <a:latin typeface="Times New Roman" panose="02020603050405020304" pitchFamily="18" charset="0"/>
                <a:cs typeface="Times New Roman" panose="02020603050405020304" pitchFamily="18" charset="0"/>
              </a:rPr>
              <a:t> - 2) ... (3)(2)(1) ways. This product is represented by the symbol </a:t>
            </a:r>
            <a:r>
              <a:rPr lang="en-US" sz="2100" i="1" dirty="0">
                <a:latin typeface="Times New Roman" panose="02020603050405020304" pitchFamily="18" charset="0"/>
                <a:cs typeface="Times New Roman" panose="02020603050405020304" pitchFamily="18" charset="0"/>
              </a:rPr>
              <a:t>n</a:t>
            </a:r>
            <a:r>
              <a:rPr lang="en-US" sz="2100" dirty="0">
                <a:latin typeface="Times New Roman" panose="02020603050405020304" pitchFamily="18" charset="0"/>
                <a:cs typeface="Times New Roman" panose="02020603050405020304" pitchFamily="18" charset="0"/>
              </a:rPr>
              <a:t>!, which is called </a:t>
            </a:r>
            <a:r>
              <a:rPr lang="en-US" sz="2100" b="1" dirty="0">
                <a:latin typeface="Times New Roman" panose="02020603050405020304" pitchFamily="18" charset="0"/>
                <a:cs typeface="Times New Roman" panose="02020603050405020304" pitchFamily="18" charset="0"/>
              </a:rPr>
              <a:t>n factorial</a:t>
            </a:r>
            <a:r>
              <a:rPr lang="en-US" sz="2100" dirty="0">
                <a:latin typeface="Times New Roman" panose="02020603050405020304" pitchFamily="18" charset="0"/>
                <a:cs typeface="Times New Roman" panose="02020603050405020304" pitchFamily="18" charset="0"/>
              </a:rPr>
              <a:t>. (By convention, 0! = 1.)</a:t>
            </a:r>
          </a:p>
          <a:p>
            <a:r>
              <a:rPr lang="en-US" sz="2100" dirty="0">
                <a:latin typeface="Times New Roman" panose="02020603050405020304" pitchFamily="18" charset="0"/>
                <a:cs typeface="Times New Roman" panose="02020603050405020304" pitchFamily="18" charset="0"/>
              </a:rPr>
              <a:t>A </a:t>
            </a:r>
            <a:r>
              <a:rPr lang="en-US" sz="2100" b="1" dirty="0">
                <a:latin typeface="Times New Roman" panose="02020603050405020304" pitchFamily="18" charset="0"/>
                <a:cs typeface="Times New Roman" panose="02020603050405020304" pitchFamily="18" charset="0"/>
              </a:rPr>
              <a:t>permutation</a:t>
            </a:r>
            <a:r>
              <a:rPr lang="en-US" sz="2100" dirty="0">
                <a:latin typeface="Times New Roman" panose="02020603050405020304" pitchFamily="18" charset="0"/>
                <a:cs typeface="Times New Roman" panose="02020603050405020304" pitchFamily="18" charset="0"/>
              </a:rPr>
              <a:t> is an arrangement of all or part of a set of objects, </a:t>
            </a:r>
            <a:r>
              <a:rPr lang="en-US" sz="2100" i="1" dirty="0">
                <a:latin typeface="Times New Roman" panose="02020603050405020304" pitchFamily="18" charset="0"/>
                <a:cs typeface="Times New Roman" panose="02020603050405020304" pitchFamily="18" charset="0"/>
              </a:rPr>
              <a:t>with</a:t>
            </a:r>
            <a:r>
              <a:rPr lang="en-US" sz="2100" dirty="0">
                <a:latin typeface="Times New Roman" panose="02020603050405020304" pitchFamily="18" charset="0"/>
                <a:cs typeface="Times New Roman" panose="02020603050405020304" pitchFamily="18" charset="0"/>
              </a:rPr>
              <a:t> regard to the order of the arrangement. This means that XYZ is considered a different permutation than ZYX.</a:t>
            </a:r>
          </a:p>
          <a:p>
            <a:r>
              <a:rPr lang="en-US" sz="2100" dirty="0">
                <a:latin typeface="Times New Roman" panose="02020603050405020304" pitchFamily="18" charset="0"/>
                <a:cs typeface="Times New Roman" panose="02020603050405020304" pitchFamily="18" charset="0"/>
              </a:rPr>
              <a:t>The number of permutations of </a:t>
            </a:r>
            <a:r>
              <a:rPr lang="en-US" sz="2100" i="1" dirty="0">
                <a:latin typeface="Times New Roman" panose="02020603050405020304" pitchFamily="18" charset="0"/>
                <a:cs typeface="Times New Roman" panose="02020603050405020304" pitchFamily="18" charset="0"/>
              </a:rPr>
              <a:t>n</a:t>
            </a:r>
            <a:r>
              <a:rPr lang="en-US" sz="2100" dirty="0">
                <a:latin typeface="Times New Roman" panose="02020603050405020304" pitchFamily="18" charset="0"/>
                <a:cs typeface="Times New Roman" panose="02020603050405020304" pitchFamily="18" charset="0"/>
              </a:rPr>
              <a:t> objects taken </a:t>
            </a:r>
            <a:r>
              <a:rPr lang="en-US" sz="2100" i="1" dirty="0">
                <a:latin typeface="Times New Roman" panose="02020603050405020304" pitchFamily="18" charset="0"/>
                <a:cs typeface="Times New Roman" panose="02020603050405020304" pitchFamily="18" charset="0"/>
              </a:rPr>
              <a:t>r</a:t>
            </a:r>
            <a:r>
              <a:rPr lang="en-US" sz="2100" dirty="0">
                <a:latin typeface="Times New Roman" panose="02020603050405020304" pitchFamily="18" charset="0"/>
                <a:cs typeface="Times New Roman" panose="02020603050405020304" pitchFamily="18" charset="0"/>
              </a:rPr>
              <a:t> at a time is denoted by </a:t>
            </a:r>
            <a:r>
              <a:rPr lang="en-US" sz="2100" baseline="-25000" dirty="0" err="1">
                <a:latin typeface="Times New Roman" panose="02020603050405020304" pitchFamily="18" charset="0"/>
                <a:cs typeface="Times New Roman" panose="02020603050405020304" pitchFamily="18" charset="0"/>
              </a:rPr>
              <a:t>n</a:t>
            </a:r>
            <a:r>
              <a:rPr lang="en-US" sz="2100" dirty="0" err="1">
                <a:latin typeface="Times New Roman" panose="02020603050405020304" pitchFamily="18" charset="0"/>
                <a:cs typeface="Times New Roman" panose="02020603050405020304" pitchFamily="18" charset="0"/>
              </a:rPr>
              <a:t>P</a:t>
            </a:r>
            <a:r>
              <a:rPr lang="en-US" sz="2100" baseline="-25000" dirty="0" err="1">
                <a:latin typeface="Times New Roman" panose="02020603050405020304" pitchFamily="18" charset="0"/>
                <a:cs typeface="Times New Roman" panose="02020603050405020304" pitchFamily="18" charset="0"/>
              </a:rPr>
              <a:t>r</a:t>
            </a:r>
            <a:r>
              <a:rPr lang="en-US" sz="2100" dirty="0">
                <a:latin typeface="Times New Roman" panose="02020603050405020304" pitchFamily="18" charset="0"/>
                <a:cs typeface="Times New Roman" panose="02020603050405020304" pitchFamily="18" charset="0"/>
              </a:rPr>
              <a:t>.</a:t>
            </a:r>
          </a:p>
          <a:p>
            <a:pPr marL="609600" indent="-609600">
              <a:lnSpc>
                <a:spcPct val="90000"/>
              </a:lnSpc>
              <a:buFont typeface="Wingdings" pitchFamily="2" charset="2"/>
              <a:buNone/>
            </a:pPr>
            <a:endParaRPr lang="en-US" sz="2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71949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7E08A49B-E6F6-4BFA-A103-F528BA921D46}" type="slidenum">
              <a:rPr lang="en-US"/>
              <a:pPr/>
              <a:t>13</a:t>
            </a:fld>
            <a:endParaRPr lang="en-US"/>
          </a:p>
        </p:txBody>
      </p:sp>
      <p:sp>
        <p:nvSpPr>
          <p:cNvPr id="7170" name="Rectangle 2"/>
          <p:cNvSpPr>
            <a:spLocks noGrp="1" noChangeArrowheads="1"/>
          </p:cNvSpPr>
          <p:nvPr>
            <p:ph type="title"/>
          </p:nvPr>
        </p:nvSpPr>
        <p:spPr>
          <a:xfrm>
            <a:off x="838200" y="685800"/>
            <a:ext cx="8162925" cy="523220"/>
          </a:xfrm>
        </p:spPr>
        <p:txBody>
          <a:bodyPr/>
          <a:lstStyle/>
          <a:p>
            <a:pPr algn="ctr"/>
            <a:r>
              <a:rPr lang="en-US" sz="2800" dirty="0">
                <a:latin typeface="Times New Roman" pitchFamily="18" charset="0"/>
                <a:cs typeface="Times New Roman" pitchFamily="18" charset="0"/>
              </a:rPr>
              <a:t>PROBABILITY</a:t>
            </a:r>
          </a:p>
        </p:txBody>
      </p:sp>
      <mc:AlternateContent xmlns:mc="http://schemas.openxmlformats.org/markup-compatibility/2006" xmlns:a14="http://schemas.microsoft.com/office/drawing/2010/main">
        <mc:Choice Requires="a14">
          <p:sp>
            <p:nvSpPr>
              <p:cNvPr id="7171" name="Rectangle 3"/>
              <p:cNvSpPr>
                <a:spLocks noGrp="1" noChangeArrowheads="1"/>
              </p:cNvSpPr>
              <p:nvPr>
                <p:ph type="body" idx="1"/>
              </p:nvPr>
            </p:nvSpPr>
            <p:spPr>
              <a:xfrm>
                <a:off x="912813" y="1905000"/>
                <a:ext cx="7545387" cy="4495800"/>
              </a:xfrm>
            </p:spPr>
            <p:txBody>
              <a:bodyPr/>
              <a:lstStyle/>
              <a:p>
                <a:pPr marL="609600" indent="-609600">
                  <a:lnSpc>
                    <a:spcPct val="90000"/>
                  </a:lnSpc>
                  <a:buFont typeface="Wingdings" pitchFamily="2" charset="2"/>
                  <a:buNone/>
                </a:pPr>
                <a:r>
                  <a:rPr lang="en-US" sz="3600" dirty="0">
                    <a:latin typeface="Times New Roman" pitchFamily="18" charset="0"/>
                  </a:rPr>
                  <a:t>	</a:t>
                </a:r>
                <a:r>
                  <a:rPr lang="en-US" sz="2800" dirty="0">
                    <a:latin typeface="Times New Roman" pitchFamily="18" charset="0"/>
                  </a:rPr>
                  <a:t>If </a:t>
                </a:r>
                <a:r>
                  <a:rPr lang="en-US" sz="2800" i="1" dirty="0">
                    <a:latin typeface="Times New Roman" pitchFamily="18" charset="0"/>
                  </a:rPr>
                  <a:t>r</a:t>
                </a:r>
                <a:r>
                  <a:rPr lang="en-US" sz="2800" dirty="0">
                    <a:latin typeface="Times New Roman" pitchFamily="18" charset="0"/>
                  </a:rPr>
                  <a:t> objects are chosen from a set of </a:t>
                </a:r>
                <a:r>
                  <a:rPr lang="en-US" sz="2800" i="1" dirty="0">
                    <a:latin typeface="Times New Roman" pitchFamily="18" charset="0"/>
                  </a:rPr>
                  <a:t>n</a:t>
                </a:r>
                <a:r>
                  <a:rPr lang="en-US" sz="2800" dirty="0">
                    <a:latin typeface="Times New Roman" pitchFamily="18" charset="0"/>
                  </a:rPr>
                  <a:t> distinct objects, any particular arrangement, or order, of these objects is called a </a:t>
                </a:r>
                <a:r>
                  <a:rPr lang="en-US" sz="2800" b="1" dirty="0">
                    <a:latin typeface="Times New Roman" pitchFamily="18" charset="0"/>
                  </a:rPr>
                  <a:t>permutation</a:t>
                </a:r>
                <a:r>
                  <a:rPr lang="en-US" sz="2800" dirty="0">
                    <a:latin typeface="Times New Roman" pitchFamily="18" charset="0"/>
                  </a:rPr>
                  <a:t>.</a:t>
                </a:r>
              </a:p>
              <a:p>
                <a:pPr marL="609600" indent="-609600">
                  <a:lnSpc>
                    <a:spcPct val="90000"/>
                  </a:lnSpc>
                  <a:buFont typeface="Wingdings" pitchFamily="2" charset="2"/>
                  <a:buNone/>
                </a:pPr>
                <a:r>
                  <a:rPr lang="en-US" sz="2800" b="1" dirty="0">
                    <a:latin typeface="Times New Roman" pitchFamily="18" charset="0"/>
                  </a:rPr>
                  <a:t>	Theorem 3.2</a:t>
                </a:r>
                <a:r>
                  <a:rPr lang="en-US" sz="2800" dirty="0">
                    <a:latin typeface="Times New Roman" pitchFamily="18" charset="0"/>
                  </a:rPr>
                  <a:t>: The number of permutations of </a:t>
                </a:r>
                <a:r>
                  <a:rPr lang="en-US" sz="2800" i="1" dirty="0">
                    <a:latin typeface="Times New Roman" pitchFamily="18" charset="0"/>
                  </a:rPr>
                  <a:t>r</a:t>
                </a:r>
                <a:r>
                  <a:rPr lang="en-US" sz="2800" dirty="0">
                    <a:latin typeface="Times New Roman" pitchFamily="18" charset="0"/>
                  </a:rPr>
                  <a:t> objects selected from a set of </a:t>
                </a:r>
                <a:r>
                  <a:rPr lang="en-US" sz="2800" i="1" dirty="0">
                    <a:latin typeface="Times New Roman" pitchFamily="18" charset="0"/>
                  </a:rPr>
                  <a:t>n</a:t>
                </a:r>
                <a:r>
                  <a:rPr lang="en-US" sz="2800" dirty="0">
                    <a:latin typeface="Times New Roman" pitchFamily="18" charset="0"/>
                  </a:rPr>
                  <a:t> distinct objects is </a:t>
                </a:r>
              </a:p>
              <a:p>
                <a:pPr marL="609600" indent="-609600">
                  <a:lnSpc>
                    <a:spcPct val="90000"/>
                  </a:lnSpc>
                  <a:buFont typeface="Wingdings" pitchFamily="2" charset="2"/>
                  <a:buNone/>
                </a:pPr>
                <a:r>
                  <a:rPr lang="en-US" sz="2800" dirty="0">
                    <a:latin typeface="Times New Roman" pitchFamily="18" charset="0"/>
                  </a:rPr>
                  <a:t>			</a:t>
                </a:r>
                <a:r>
                  <a:rPr lang="en-US" sz="2800" i="1" baseline="-25000" dirty="0" err="1">
                    <a:latin typeface="Times New Roman" pitchFamily="18" charset="0"/>
                  </a:rPr>
                  <a:t>n</a:t>
                </a:r>
                <a:r>
                  <a:rPr lang="en-US" sz="2800" i="1" dirty="0" err="1">
                    <a:latin typeface="Times New Roman" pitchFamily="18" charset="0"/>
                  </a:rPr>
                  <a:t>P</a:t>
                </a:r>
                <a:r>
                  <a:rPr lang="en-US" sz="2800" i="1" baseline="-25000" dirty="0" err="1">
                    <a:latin typeface="Times New Roman" pitchFamily="18" charset="0"/>
                  </a:rPr>
                  <a:t>r</a:t>
                </a:r>
                <a:r>
                  <a:rPr lang="en-US" sz="2800" dirty="0">
                    <a:latin typeface="Times New Roman" pitchFamily="18" charset="0"/>
                  </a:rPr>
                  <a:t> = </a:t>
                </a:r>
                <a:r>
                  <a:rPr lang="en-US" sz="2800" i="1" dirty="0">
                    <a:latin typeface="Times New Roman" pitchFamily="18" charset="0"/>
                  </a:rPr>
                  <a:t>n(n-1)(n-2)…..(n-r+1) </a:t>
                </a:r>
              </a:p>
              <a:p>
                <a:pPr marL="609600" indent="-609600">
                  <a:lnSpc>
                    <a:spcPct val="90000"/>
                  </a:lnSpc>
                  <a:buFont typeface="Wingdings" pitchFamily="2" charset="2"/>
                  <a:buNone/>
                </a:pPr>
                <a:r>
                  <a:rPr lang="en-US" sz="2800" b="1" dirty="0">
                    <a:latin typeface="Times New Roman" pitchFamily="18" charset="0"/>
                  </a:rPr>
                  <a:t>		</a:t>
                </a:r>
                <a:r>
                  <a:rPr lang="en-US" sz="2800" dirty="0">
                    <a:latin typeface="Times New Roman" pitchFamily="18" charset="0"/>
                  </a:rPr>
                  <a:t>or, 	</a:t>
                </a:r>
                <a:r>
                  <a:rPr lang="en-US" sz="2800" i="1" baseline="-25000" dirty="0" err="1">
                    <a:latin typeface="Times New Roman" pitchFamily="18" charset="0"/>
                  </a:rPr>
                  <a:t>n</a:t>
                </a:r>
                <a:r>
                  <a:rPr lang="en-US" sz="2800" i="1" dirty="0" err="1">
                    <a:latin typeface="Times New Roman" pitchFamily="18" charset="0"/>
                  </a:rPr>
                  <a:t>P</a:t>
                </a:r>
                <a:r>
                  <a:rPr lang="en-US" sz="2800" i="1" baseline="-25000" dirty="0" err="1">
                    <a:latin typeface="Times New Roman" pitchFamily="18" charset="0"/>
                  </a:rPr>
                  <a:t>r</a:t>
                </a:r>
                <a:r>
                  <a:rPr lang="en-US" sz="2800" dirty="0">
                    <a:latin typeface="Times New Roman" pitchFamily="18" charset="0"/>
                  </a:rPr>
                  <a:t> = </a:t>
                </a:r>
                <a14:m>
                  <m:oMath xmlns:m="http://schemas.openxmlformats.org/officeDocument/2006/math">
                    <m:f>
                      <m:fPr>
                        <m:ctrlPr>
                          <a:rPr lang="en-US" sz="2800" i="1" smtClean="0">
                            <a:latin typeface="Cambria Math" panose="02040503050406030204" pitchFamily="18" charset="0"/>
                          </a:rPr>
                        </m:ctrlPr>
                      </m:fPr>
                      <m:num>
                        <m:r>
                          <a:rPr lang="en-US" sz="2800" b="0" i="1" smtClean="0">
                            <a:latin typeface="Cambria Math"/>
                          </a:rPr>
                          <m:t>𝑛</m:t>
                        </m:r>
                        <m:r>
                          <a:rPr lang="en-US" sz="2800" b="0" i="1" smtClean="0">
                            <a:latin typeface="Cambria Math"/>
                          </a:rPr>
                          <m:t>!</m:t>
                        </m:r>
                      </m:num>
                      <m:den>
                        <m:d>
                          <m:dPr>
                            <m:ctrlPr>
                              <a:rPr lang="en-US" sz="2800" b="0" i="1" smtClean="0">
                                <a:latin typeface="Cambria Math" panose="02040503050406030204" pitchFamily="18" charset="0"/>
                              </a:rPr>
                            </m:ctrlPr>
                          </m:dPr>
                          <m:e>
                            <m:r>
                              <a:rPr lang="en-US" sz="2800" b="0" i="1" smtClean="0">
                                <a:latin typeface="Cambria Math"/>
                              </a:rPr>
                              <m:t>𝑛</m:t>
                            </m:r>
                            <m:r>
                              <a:rPr lang="en-US" sz="2800" b="0" i="1" smtClean="0">
                                <a:latin typeface="Cambria Math"/>
                              </a:rPr>
                              <m:t>−</m:t>
                            </m:r>
                            <m:r>
                              <a:rPr lang="en-US" sz="2800" b="0" i="1" smtClean="0">
                                <a:latin typeface="Cambria Math"/>
                              </a:rPr>
                              <m:t>𝑟</m:t>
                            </m:r>
                          </m:e>
                        </m:d>
                        <m:r>
                          <a:rPr lang="en-US" sz="2800" b="0" i="1" smtClean="0">
                            <a:latin typeface="Cambria Math"/>
                          </a:rPr>
                          <m:t>!</m:t>
                        </m:r>
                      </m:den>
                    </m:f>
                  </m:oMath>
                </a14:m>
                <a:endParaRPr lang="en-US" sz="2800" b="1" dirty="0">
                  <a:latin typeface="Times New Roman" pitchFamily="18" charset="0"/>
                </a:endParaRPr>
              </a:p>
            </p:txBody>
          </p:sp>
        </mc:Choice>
        <mc:Fallback xmlns="">
          <p:sp>
            <p:nvSpPr>
              <p:cNvPr id="7171" name="Rectangle 3"/>
              <p:cNvSpPr>
                <a:spLocks noGrp="1" noRot="1" noChangeAspect="1" noMove="1" noResize="1" noEditPoints="1" noAdjustHandles="1" noChangeArrowheads="1" noChangeShapeType="1" noTextEdit="1"/>
              </p:cNvSpPr>
              <p:nvPr>
                <p:ph type="body" idx="1"/>
              </p:nvPr>
            </p:nvSpPr>
            <p:spPr>
              <a:xfrm>
                <a:off x="912813" y="1905000"/>
                <a:ext cx="7545387" cy="4495800"/>
              </a:xfrm>
              <a:blipFill rotWithShape="1">
                <a:blip r:embed="rId2"/>
                <a:stretch>
                  <a:fillRect t="-407"/>
                </a:stretch>
              </a:blipFill>
            </p:spPr>
            <p:txBody>
              <a:bodyPr/>
              <a:lstStyle/>
              <a:p>
                <a:r>
                  <a:rPr lang="en-US">
                    <a:noFill/>
                  </a:rPr>
                  <a:t> </a:t>
                </a:r>
              </a:p>
            </p:txBody>
          </p:sp>
        </mc:Fallback>
      </mc:AlternateContent>
    </p:spTree>
    <p:extLst>
      <p:ext uri="{BB962C8B-B14F-4D97-AF65-F5344CB8AC3E}">
        <p14:creationId xmlns:p14="http://schemas.microsoft.com/office/powerpoint/2010/main" val="17984713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7E08A49B-E6F6-4BFA-A103-F528BA921D46}" type="slidenum">
              <a:rPr lang="en-US"/>
              <a:pPr/>
              <a:t>14</a:t>
            </a:fld>
            <a:endParaRPr lang="en-US"/>
          </a:p>
        </p:txBody>
      </p:sp>
      <p:sp>
        <p:nvSpPr>
          <p:cNvPr id="7170" name="Rectangle 2"/>
          <p:cNvSpPr>
            <a:spLocks noGrp="1" noChangeArrowheads="1"/>
          </p:cNvSpPr>
          <p:nvPr>
            <p:ph type="title"/>
          </p:nvPr>
        </p:nvSpPr>
        <p:spPr>
          <a:xfrm>
            <a:off x="838200" y="685800"/>
            <a:ext cx="8162925" cy="523220"/>
          </a:xfrm>
        </p:spPr>
        <p:txBody>
          <a:bodyPr/>
          <a:lstStyle/>
          <a:p>
            <a:pPr algn="ctr"/>
            <a:r>
              <a:rPr lang="en-US" sz="2800" dirty="0">
                <a:latin typeface="Times New Roman" pitchFamily="18" charset="0"/>
                <a:cs typeface="Times New Roman" pitchFamily="18" charset="0"/>
              </a:rPr>
              <a:t>PROBABILITY</a:t>
            </a:r>
          </a:p>
        </p:txBody>
      </p:sp>
      <p:sp>
        <p:nvSpPr>
          <p:cNvPr id="7171" name="Rectangle 3"/>
          <p:cNvSpPr>
            <a:spLocks noGrp="1" noChangeArrowheads="1"/>
          </p:cNvSpPr>
          <p:nvPr>
            <p:ph type="body" idx="1"/>
          </p:nvPr>
        </p:nvSpPr>
        <p:spPr>
          <a:xfrm>
            <a:off x="912813" y="1905000"/>
            <a:ext cx="7545387" cy="4495800"/>
          </a:xfrm>
        </p:spPr>
        <p:txBody>
          <a:bodyPr/>
          <a:lstStyle/>
          <a:p>
            <a:pPr marL="0" indent="0" fontAlgn="t">
              <a:buNone/>
            </a:pPr>
            <a:r>
              <a:rPr lang="en-US" sz="2800" dirty="0">
                <a:latin typeface="Times New Roman" panose="02020603050405020304" pitchFamily="18" charset="0"/>
                <a:cs typeface="Times New Roman" panose="02020603050405020304" pitchFamily="18" charset="0"/>
              </a:rPr>
              <a:t>Combinations</a:t>
            </a:r>
          </a:p>
          <a:p>
            <a:pPr marL="0" indent="0">
              <a:buNone/>
            </a:pPr>
            <a:r>
              <a:rPr lang="en-US" sz="2400" dirty="0">
                <a:latin typeface="Times New Roman" panose="02020603050405020304" pitchFamily="18" charset="0"/>
                <a:cs typeface="Times New Roman" panose="02020603050405020304" pitchFamily="18" charset="0"/>
              </a:rPr>
              <a:t>Sometimes, we want to count all of the possible ways that a single set of objects can be selected - without regard to the order in which they are selected.</a:t>
            </a:r>
          </a:p>
          <a:p>
            <a:r>
              <a:rPr lang="en-US" sz="2400" dirty="0">
                <a:latin typeface="Times New Roman" panose="02020603050405020304" pitchFamily="18" charset="0"/>
                <a:cs typeface="Times New Roman" panose="02020603050405020304" pitchFamily="18" charset="0"/>
              </a:rPr>
              <a:t>A </a:t>
            </a:r>
            <a:r>
              <a:rPr lang="en-US" sz="2400" b="1" dirty="0">
                <a:latin typeface="Times New Roman" panose="02020603050405020304" pitchFamily="18" charset="0"/>
                <a:cs typeface="Times New Roman" panose="02020603050405020304" pitchFamily="18" charset="0"/>
              </a:rPr>
              <a:t>combination</a:t>
            </a:r>
            <a:r>
              <a:rPr lang="en-US" sz="2400" dirty="0">
                <a:latin typeface="Times New Roman" panose="02020603050405020304" pitchFamily="18" charset="0"/>
                <a:cs typeface="Times New Roman" panose="02020603050405020304" pitchFamily="18" charset="0"/>
              </a:rPr>
              <a:t> is a selection of all or part of a set of objects, </a:t>
            </a:r>
            <a:r>
              <a:rPr lang="en-US" sz="2400" i="1" dirty="0">
                <a:latin typeface="Times New Roman" panose="02020603050405020304" pitchFamily="18" charset="0"/>
                <a:cs typeface="Times New Roman" panose="02020603050405020304" pitchFamily="18" charset="0"/>
              </a:rPr>
              <a:t>without</a:t>
            </a:r>
            <a:r>
              <a:rPr lang="en-US" sz="2400" dirty="0">
                <a:latin typeface="Times New Roman" panose="02020603050405020304" pitchFamily="18" charset="0"/>
                <a:cs typeface="Times New Roman" panose="02020603050405020304" pitchFamily="18" charset="0"/>
              </a:rPr>
              <a:t> regard to the order in which they were selected. This means that XYZ is considered the same combination as ZYX.</a:t>
            </a:r>
          </a:p>
          <a:p>
            <a:r>
              <a:rPr lang="en-US" sz="2400" dirty="0">
                <a:latin typeface="Times New Roman" panose="02020603050405020304" pitchFamily="18" charset="0"/>
                <a:cs typeface="Times New Roman" panose="02020603050405020304" pitchFamily="18" charset="0"/>
              </a:rPr>
              <a:t>The number of combinations of </a:t>
            </a:r>
            <a:r>
              <a:rPr lang="en-US" sz="2400" i="1" dirty="0">
                <a:latin typeface="Times New Roman" panose="02020603050405020304" pitchFamily="18" charset="0"/>
                <a:cs typeface="Times New Roman" panose="02020603050405020304" pitchFamily="18" charset="0"/>
              </a:rPr>
              <a:t>n</a:t>
            </a:r>
            <a:r>
              <a:rPr lang="en-US" sz="2400" dirty="0">
                <a:latin typeface="Times New Roman" panose="02020603050405020304" pitchFamily="18" charset="0"/>
                <a:cs typeface="Times New Roman" panose="02020603050405020304" pitchFamily="18" charset="0"/>
              </a:rPr>
              <a:t> objects taken </a:t>
            </a:r>
            <a:r>
              <a:rPr lang="en-US" sz="2400" i="1" dirty="0">
                <a:latin typeface="Times New Roman" panose="02020603050405020304" pitchFamily="18" charset="0"/>
                <a:cs typeface="Times New Roman" panose="02020603050405020304" pitchFamily="18" charset="0"/>
              </a:rPr>
              <a:t>r</a:t>
            </a:r>
            <a:r>
              <a:rPr lang="en-US" sz="2400" dirty="0">
                <a:latin typeface="Times New Roman" panose="02020603050405020304" pitchFamily="18" charset="0"/>
                <a:cs typeface="Times New Roman" panose="02020603050405020304" pitchFamily="18" charset="0"/>
              </a:rPr>
              <a:t> at a time is denoted by </a:t>
            </a:r>
            <a:r>
              <a:rPr lang="en-US" sz="2400" baseline="-25000" dirty="0" err="1">
                <a:latin typeface="Times New Roman" panose="02020603050405020304" pitchFamily="18" charset="0"/>
                <a:cs typeface="Times New Roman" panose="02020603050405020304" pitchFamily="18" charset="0"/>
              </a:rPr>
              <a:t>n</a:t>
            </a:r>
            <a:r>
              <a:rPr lang="en-US" sz="2400" dirty="0" err="1">
                <a:latin typeface="Times New Roman" panose="02020603050405020304" pitchFamily="18" charset="0"/>
                <a:cs typeface="Times New Roman" panose="02020603050405020304" pitchFamily="18" charset="0"/>
              </a:rPr>
              <a:t>C</a:t>
            </a:r>
            <a:r>
              <a:rPr lang="en-US" sz="2400" baseline="-25000" dirty="0" err="1">
                <a:latin typeface="Times New Roman" panose="02020603050405020304" pitchFamily="18" charset="0"/>
                <a:cs typeface="Times New Roman" panose="02020603050405020304" pitchFamily="18" charset="0"/>
              </a:rPr>
              <a:t>r</a:t>
            </a:r>
            <a:r>
              <a:rPr lang="en-US" sz="2400" dirty="0">
                <a:latin typeface="Times New Roman" panose="02020603050405020304" pitchFamily="18" charset="0"/>
                <a:cs typeface="Times New Roman" panose="02020603050405020304" pitchFamily="18" charset="0"/>
              </a:rPr>
              <a:t>.</a:t>
            </a:r>
          </a:p>
          <a:p>
            <a:pPr marL="609600" indent="-609600">
              <a:lnSpc>
                <a:spcPct val="90000"/>
              </a:lnSpc>
              <a:buFont typeface="Wingdings" pitchFamily="2" charset="2"/>
              <a:buNone/>
            </a:pPr>
            <a:r>
              <a:rPr lang="en-US" sz="2400" dirty="0">
                <a:latin typeface="Times New Roman" panose="02020603050405020304" pitchFamily="18" charset="0"/>
                <a:cs typeface="Times New Roman" panose="02020603050405020304" pitchFamily="18" charset="0"/>
              </a:rPr>
              <a:t>	</a:t>
            </a:r>
            <a:endParaRPr lang="en-US" sz="2400" b="1" dirty="0">
              <a:latin typeface="Times New Roman" pitchFamily="18" charset="0"/>
              <a:cs typeface="Times New Roman" panose="02020603050405020304" pitchFamily="18" charset="0"/>
            </a:endParaRPr>
          </a:p>
        </p:txBody>
      </p:sp>
    </p:spTree>
    <p:extLst>
      <p:ext uri="{BB962C8B-B14F-4D97-AF65-F5344CB8AC3E}">
        <p14:creationId xmlns:p14="http://schemas.microsoft.com/office/powerpoint/2010/main" val="38692304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7E08A49B-E6F6-4BFA-A103-F528BA921D46}" type="slidenum">
              <a:rPr lang="en-US"/>
              <a:pPr/>
              <a:t>15</a:t>
            </a:fld>
            <a:endParaRPr lang="en-US"/>
          </a:p>
        </p:txBody>
      </p:sp>
      <p:sp>
        <p:nvSpPr>
          <p:cNvPr id="7170" name="Rectangle 2"/>
          <p:cNvSpPr>
            <a:spLocks noGrp="1" noChangeArrowheads="1"/>
          </p:cNvSpPr>
          <p:nvPr>
            <p:ph type="title"/>
          </p:nvPr>
        </p:nvSpPr>
        <p:spPr>
          <a:xfrm>
            <a:off x="838200" y="685800"/>
            <a:ext cx="8162925" cy="523220"/>
          </a:xfrm>
        </p:spPr>
        <p:txBody>
          <a:bodyPr/>
          <a:lstStyle/>
          <a:p>
            <a:pPr algn="ctr"/>
            <a:r>
              <a:rPr lang="en-US" sz="2800" dirty="0">
                <a:latin typeface="Times New Roman" pitchFamily="18" charset="0"/>
                <a:cs typeface="Times New Roman" pitchFamily="18" charset="0"/>
              </a:rPr>
              <a:t>PROBABILITY</a:t>
            </a:r>
          </a:p>
        </p:txBody>
      </p:sp>
      <mc:AlternateContent xmlns:mc="http://schemas.openxmlformats.org/markup-compatibility/2006" xmlns:a14="http://schemas.microsoft.com/office/drawing/2010/main">
        <mc:Choice Requires="a14">
          <p:sp>
            <p:nvSpPr>
              <p:cNvPr id="7171" name="Rectangle 3"/>
              <p:cNvSpPr>
                <a:spLocks noGrp="1" noChangeArrowheads="1"/>
              </p:cNvSpPr>
              <p:nvPr>
                <p:ph type="body" idx="1"/>
              </p:nvPr>
            </p:nvSpPr>
            <p:spPr>
              <a:xfrm>
                <a:off x="912813" y="1905000"/>
                <a:ext cx="7545387" cy="4648200"/>
              </a:xfrm>
            </p:spPr>
            <p:txBody>
              <a:bodyPr/>
              <a:lstStyle/>
              <a:p>
                <a:pPr marL="609600" indent="-609600">
                  <a:lnSpc>
                    <a:spcPct val="90000"/>
                  </a:lnSpc>
                  <a:buFont typeface="Wingdings" pitchFamily="2" charset="2"/>
                  <a:buNone/>
                </a:pPr>
                <a:r>
                  <a:rPr lang="en-US" sz="3600" dirty="0">
                    <a:latin typeface="Times New Roman" pitchFamily="18" charset="0"/>
                  </a:rPr>
                  <a:t>	</a:t>
                </a:r>
                <a:r>
                  <a:rPr lang="en-US" sz="2800" dirty="0">
                    <a:latin typeface="Times New Roman" pitchFamily="18" charset="0"/>
                  </a:rPr>
                  <a:t>The number of ways in which </a:t>
                </a:r>
                <a:r>
                  <a:rPr lang="en-US" sz="2800" i="1" dirty="0">
                    <a:latin typeface="Times New Roman" pitchFamily="18" charset="0"/>
                  </a:rPr>
                  <a:t>r</a:t>
                </a:r>
                <a:r>
                  <a:rPr lang="en-US" sz="2800" dirty="0">
                    <a:latin typeface="Times New Roman" pitchFamily="18" charset="0"/>
                  </a:rPr>
                  <a:t> objects can be selected from a set of </a:t>
                </a:r>
                <a:r>
                  <a:rPr lang="en-US" sz="2800" i="1" dirty="0">
                    <a:latin typeface="Times New Roman" pitchFamily="18" charset="0"/>
                  </a:rPr>
                  <a:t>n</a:t>
                </a:r>
                <a:r>
                  <a:rPr lang="en-US" sz="2800" dirty="0">
                    <a:latin typeface="Times New Roman" pitchFamily="18" charset="0"/>
                  </a:rPr>
                  <a:t> distinct objects is called number of </a:t>
                </a:r>
                <a:r>
                  <a:rPr lang="en-US" sz="2800" b="1" dirty="0">
                    <a:latin typeface="Times New Roman" pitchFamily="18" charset="0"/>
                  </a:rPr>
                  <a:t>combinations</a:t>
                </a:r>
                <a:r>
                  <a:rPr lang="en-US" sz="2800" dirty="0">
                    <a:latin typeface="Times New Roman" pitchFamily="18" charset="0"/>
                  </a:rPr>
                  <a:t>.</a:t>
                </a:r>
              </a:p>
              <a:p>
                <a:pPr marL="609600" indent="-609600">
                  <a:lnSpc>
                    <a:spcPct val="90000"/>
                  </a:lnSpc>
                  <a:buFont typeface="Wingdings" pitchFamily="2" charset="2"/>
                  <a:buNone/>
                </a:pPr>
                <a:r>
                  <a:rPr lang="en-US" sz="2800" b="1" dirty="0">
                    <a:latin typeface="Times New Roman" pitchFamily="18" charset="0"/>
                  </a:rPr>
                  <a:t>	Theorem 3.3</a:t>
                </a:r>
                <a:r>
                  <a:rPr lang="en-US" sz="2800" dirty="0">
                    <a:latin typeface="Times New Roman" pitchFamily="18" charset="0"/>
                  </a:rPr>
                  <a:t>: The number of ways in which </a:t>
                </a:r>
                <a:r>
                  <a:rPr lang="en-US" sz="2800" i="1" dirty="0">
                    <a:latin typeface="Times New Roman" pitchFamily="18" charset="0"/>
                  </a:rPr>
                  <a:t>r</a:t>
                </a:r>
                <a:r>
                  <a:rPr lang="en-US" sz="2800" dirty="0">
                    <a:latin typeface="Times New Roman" pitchFamily="18" charset="0"/>
                  </a:rPr>
                  <a:t> objects can be selected from a set of </a:t>
                </a:r>
                <a:r>
                  <a:rPr lang="en-US" sz="2800" i="1" dirty="0">
                    <a:latin typeface="Times New Roman" pitchFamily="18" charset="0"/>
                  </a:rPr>
                  <a:t>n</a:t>
                </a:r>
                <a:r>
                  <a:rPr lang="en-US" sz="2800" dirty="0">
                    <a:latin typeface="Times New Roman" pitchFamily="18" charset="0"/>
                  </a:rPr>
                  <a:t> distinct objects is </a:t>
                </a:r>
              </a:p>
              <a:p>
                <a:pPr marL="609600" indent="-609600">
                  <a:lnSpc>
                    <a:spcPct val="90000"/>
                  </a:lnSpc>
                  <a:buFont typeface="Wingdings" pitchFamily="2" charset="2"/>
                  <a:buNone/>
                </a:pPr>
                <a:r>
                  <a:rPr lang="en-US" sz="2800" dirty="0">
                    <a:latin typeface="Times New Roman" pitchFamily="18" charset="0"/>
                  </a:rPr>
                  <a:t>			</a:t>
                </a:r>
                <a:r>
                  <a:rPr lang="en-US" sz="2800" i="1" baseline="-25000" dirty="0">
                    <a:latin typeface="Times New Roman" pitchFamily="18" charset="0"/>
                  </a:rPr>
                  <a:t>n</a:t>
                </a:r>
                <a:r>
                  <a:rPr lang="en-US" sz="2800" i="1" dirty="0">
                    <a:latin typeface="Times New Roman" pitchFamily="18" charset="0"/>
                  </a:rPr>
                  <a:t>C</a:t>
                </a:r>
                <a:r>
                  <a:rPr lang="en-US" sz="2800" i="1" baseline="-25000" dirty="0">
                    <a:latin typeface="Times New Roman" pitchFamily="18" charset="0"/>
                  </a:rPr>
                  <a:t>r</a:t>
                </a:r>
                <a:r>
                  <a:rPr lang="en-US" sz="2800" dirty="0">
                    <a:latin typeface="Times New Roman" pitchFamily="18" charset="0"/>
                  </a:rPr>
                  <a:t> = </a:t>
                </a:r>
                <a14:m>
                  <m:oMath xmlns:m="http://schemas.openxmlformats.org/officeDocument/2006/math">
                    <m:d>
                      <m:dPr>
                        <m:ctrlPr>
                          <a:rPr lang="en-US" sz="2800" i="1" smtClean="0">
                            <a:latin typeface="Cambria Math" panose="02040503050406030204" pitchFamily="18" charset="0"/>
                          </a:rPr>
                        </m:ctrlPr>
                      </m:dPr>
                      <m:e>
                        <m:f>
                          <m:fPr>
                            <m:type m:val="noBar"/>
                            <m:ctrlPr>
                              <a:rPr lang="en-US" sz="2800" i="1" smtClean="0">
                                <a:latin typeface="Cambria Math" panose="02040503050406030204" pitchFamily="18" charset="0"/>
                              </a:rPr>
                            </m:ctrlPr>
                          </m:fPr>
                          <m:num>
                            <m:r>
                              <a:rPr lang="en-US" sz="2800" i="1" smtClean="0">
                                <a:latin typeface="Cambria Math"/>
                              </a:rPr>
                              <m:t>𝑛</m:t>
                            </m:r>
                          </m:num>
                          <m:den>
                            <m:r>
                              <a:rPr lang="en-US" sz="2800" b="0" i="1" smtClean="0">
                                <a:latin typeface="Cambria Math"/>
                              </a:rPr>
                              <m:t>𝑟</m:t>
                            </m:r>
                          </m:den>
                        </m:f>
                      </m:e>
                    </m:d>
                  </m:oMath>
                </a14:m>
                <a:r>
                  <a:rPr lang="en-US" sz="2800" dirty="0">
                    <a:latin typeface="Times New Roman" pitchFamily="18" charset="0"/>
                  </a:rPr>
                  <a:t> = </a:t>
                </a:r>
                <a14:m>
                  <m:oMath xmlns:m="http://schemas.openxmlformats.org/officeDocument/2006/math">
                    <m:f>
                      <m:fPr>
                        <m:ctrlPr>
                          <a:rPr lang="en-US" sz="2800" i="1" smtClean="0">
                            <a:latin typeface="Cambria Math" panose="02040503050406030204" pitchFamily="18" charset="0"/>
                          </a:rPr>
                        </m:ctrlPr>
                      </m:fPr>
                      <m:num>
                        <m:r>
                          <a:rPr lang="en-US" sz="2800" b="0" i="1" smtClean="0">
                            <a:latin typeface="Cambria Math"/>
                          </a:rPr>
                          <m:t>𝑛</m:t>
                        </m:r>
                        <m:d>
                          <m:dPr>
                            <m:ctrlPr>
                              <a:rPr lang="en-US" sz="2800" b="0" i="1" smtClean="0">
                                <a:latin typeface="Cambria Math" panose="02040503050406030204" pitchFamily="18" charset="0"/>
                              </a:rPr>
                            </m:ctrlPr>
                          </m:dPr>
                          <m:e>
                            <m:r>
                              <a:rPr lang="en-US" sz="2800" b="0" i="1" smtClean="0">
                                <a:latin typeface="Cambria Math"/>
                              </a:rPr>
                              <m:t>𝑛</m:t>
                            </m:r>
                            <m:r>
                              <a:rPr lang="en-US" sz="2800" b="0" i="1" smtClean="0">
                                <a:latin typeface="Cambria Math"/>
                              </a:rPr>
                              <m:t>−1</m:t>
                            </m:r>
                          </m:e>
                        </m:d>
                        <m:d>
                          <m:dPr>
                            <m:ctrlPr>
                              <a:rPr lang="en-US" sz="2800" b="0" i="1" smtClean="0">
                                <a:latin typeface="Cambria Math" panose="02040503050406030204" pitchFamily="18" charset="0"/>
                              </a:rPr>
                            </m:ctrlPr>
                          </m:dPr>
                          <m:e>
                            <m:r>
                              <a:rPr lang="en-US" sz="2800" b="0" i="1" smtClean="0">
                                <a:latin typeface="Cambria Math"/>
                              </a:rPr>
                              <m:t>𝑛</m:t>
                            </m:r>
                            <m:r>
                              <a:rPr lang="en-US" sz="2800" b="0" i="1" smtClean="0">
                                <a:latin typeface="Cambria Math"/>
                              </a:rPr>
                              <m:t>−2</m:t>
                            </m:r>
                          </m:e>
                        </m:d>
                        <m:r>
                          <a:rPr lang="en-US" sz="2800" b="0" i="1" smtClean="0">
                            <a:latin typeface="Cambria Math"/>
                          </a:rPr>
                          <m:t>….(</m:t>
                        </m:r>
                        <m:r>
                          <a:rPr lang="en-US" sz="2800" b="0" i="1" smtClean="0">
                            <a:latin typeface="Cambria Math"/>
                          </a:rPr>
                          <m:t>𝑛</m:t>
                        </m:r>
                        <m:r>
                          <a:rPr lang="en-US" sz="2800" b="0" i="1" smtClean="0">
                            <a:latin typeface="Cambria Math"/>
                          </a:rPr>
                          <m:t>−</m:t>
                        </m:r>
                        <m:r>
                          <a:rPr lang="en-US" sz="2800" b="0" i="1" smtClean="0">
                            <a:latin typeface="Cambria Math"/>
                          </a:rPr>
                          <m:t>𝑟</m:t>
                        </m:r>
                        <m:r>
                          <a:rPr lang="en-US" sz="2800" b="0" i="1" smtClean="0">
                            <a:latin typeface="Cambria Math"/>
                          </a:rPr>
                          <m:t>+1)</m:t>
                        </m:r>
                      </m:num>
                      <m:den>
                        <m:r>
                          <a:rPr lang="en-US" sz="2800" b="0" i="1" smtClean="0">
                            <a:latin typeface="Cambria Math"/>
                          </a:rPr>
                          <m:t>𝑟</m:t>
                        </m:r>
                        <m:r>
                          <a:rPr lang="en-US" sz="2800" b="0" i="1" smtClean="0">
                            <a:latin typeface="Cambria Math"/>
                          </a:rPr>
                          <m:t>!</m:t>
                        </m:r>
                      </m:den>
                    </m:f>
                  </m:oMath>
                </a14:m>
                <a:endParaRPr lang="en-US" sz="2800" dirty="0">
                  <a:latin typeface="Times New Roman" pitchFamily="18" charset="0"/>
                </a:endParaRPr>
              </a:p>
              <a:p>
                <a:pPr marL="609600" indent="-609600">
                  <a:lnSpc>
                    <a:spcPct val="90000"/>
                  </a:lnSpc>
                  <a:buFont typeface="Wingdings" pitchFamily="2" charset="2"/>
                  <a:buNone/>
                </a:pPr>
                <a:r>
                  <a:rPr lang="en-US" sz="2800" b="1" dirty="0">
                    <a:latin typeface="Times New Roman" pitchFamily="18" charset="0"/>
                  </a:rPr>
                  <a:t>		</a:t>
                </a:r>
                <a:r>
                  <a:rPr lang="en-US" sz="2800" dirty="0">
                    <a:latin typeface="Times New Roman" pitchFamily="18" charset="0"/>
                  </a:rPr>
                  <a:t>or, 	</a:t>
                </a:r>
                <a:r>
                  <a:rPr lang="en-US" sz="2800" i="1" baseline="-25000" dirty="0" err="1">
                    <a:latin typeface="Times New Roman" pitchFamily="18" charset="0"/>
                  </a:rPr>
                  <a:t>n</a:t>
                </a:r>
                <a:r>
                  <a:rPr lang="en-US" sz="2800" i="1" dirty="0" err="1">
                    <a:latin typeface="Times New Roman" pitchFamily="18" charset="0"/>
                  </a:rPr>
                  <a:t>C</a:t>
                </a:r>
                <a:r>
                  <a:rPr lang="en-US" sz="2800" i="1" baseline="-25000" dirty="0" err="1">
                    <a:latin typeface="Times New Roman" pitchFamily="18" charset="0"/>
                  </a:rPr>
                  <a:t>r</a:t>
                </a:r>
                <a:r>
                  <a:rPr lang="en-US" sz="2800" dirty="0">
                    <a:latin typeface="Times New Roman" pitchFamily="18" charset="0"/>
                  </a:rPr>
                  <a:t> = </a:t>
                </a:r>
                <a14:m>
                  <m:oMath xmlns:m="http://schemas.openxmlformats.org/officeDocument/2006/math">
                    <m:f>
                      <m:fPr>
                        <m:ctrlPr>
                          <a:rPr lang="en-US" sz="2800" i="1" smtClean="0">
                            <a:latin typeface="Cambria Math" panose="02040503050406030204" pitchFamily="18" charset="0"/>
                          </a:rPr>
                        </m:ctrlPr>
                      </m:fPr>
                      <m:num>
                        <m:r>
                          <a:rPr lang="en-US" sz="2800" b="0" i="1" smtClean="0">
                            <a:latin typeface="Cambria Math"/>
                          </a:rPr>
                          <m:t>𝑛</m:t>
                        </m:r>
                        <m:r>
                          <a:rPr lang="en-US" sz="2800" b="0" i="1" smtClean="0">
                            <a:latin typeface="Cambria Math"/>
                          </a:rPr>
                          <m:t>!</m:t>
                        </m:r>
                      </m:num>
                      <m:den>
                        <m:r>
                          <a:rPr lang="en-US" sz="2800" b="0" i="1" smtClean="0">
                            <a:latin typeface="Cambria Math"/>
                          </a:rPr>
                          <m:t>𝑟</m:t>
                        </m:r>
                        <m:r>
                          <a:rPr lang="en-US" sz="2800" b="0" i="1" smtClean="0">
                            <a:latin typeface="Cambria Math"/>
                          </a:rPr>
                          <m:t>!</m:t>
                        </m:r>
                        <m:d>
                          <m:dPr>
                            <m:ctrlPr>
                              <a:rPr lang="en-US" sz="2800" b="0" i="1" smtClean="0">
                                <a:latin typeface="Cambria Math" panose="02040503050406030204" pitchFamily="18" charset="0"/>
                              </a:rPr>
                            </m:ctrlPr>
                          </m:dPr>
                          <m:e>
                            <m:r>
                              <a:rPr lang="en-US" sz="2800" b="0" i="1" smtClean="0">
                                <a:latin typeface="Cambria Math"/>
                              </a:rPr>
                              <m:t>𝑛</m:t>
                            </m:r>
                            <m:r>
                              <a:rPr lang="en-US" sz="2800" b="0" i="1" smtClean="0">
                                <a:latin typeface="Cambria Math"/>
                              </a:rPr>
                              <m:t>−</m:t>
                            </m:r>
                            <m:r>
                              <a:rPr lang="en-US" sz="2800" b="0" i="1" smtClean="0">
                                <a:latin typeface="Cambria Math"/>
                              </a:rPr>
                              <m:t>𝑟</m:t>
                            </m:r>
                          </m:e>
                        </m:d>
                        <m:r>
                          <a:rPr lang="en-US" sz="2800" b="0" i="1" smtClean="0">
                            <a:latin typeface="Cambria Math"/>
                          </a:rPr>
                          <m:t>!</m:t>
                        </m:r>
                      </m:den>
                    </m:f>
                  </m:oMath>
                </a14:m>
                <a:endParaRPr lang="en-US" sz="2800" b="1" dirty="0">
                  <a:latin typeface="Times New Roman" pitchFamily="18" charset="0"/>
                </a:endParaRPr>
              </a:p>
            </p:txBody>
          </p:sp>
        </mc:Choice>
        <mc:Fallback xmlns="">
          <p:sp>
            <p:nvSpPr>
              <p:cNvPr id="7171" name="Rectangle 3"/>
              <p:cNvSpPr>
                <a:spLocks noGrp="1" noRot="1" noChangeAspect="1" noMove="1" noResize="1" noEditPoints="1" noAdjustHandles="1" noChangeArrowheads="1" noChangeShapeType="1" noTextEdit="1"/>
              </p:cNvSpPr>
              <p:nvPr>
                <p:ph type="body" idx="1"/>
              </p:nvPr>
            </p:nvSpPr>
            <p:spPr>
              <a:xfrm>
                <a:off x="912813" y="1905000"/>
                <a:ext cx="7545387" cy="4648200"/>
              </a:xfrm>
              <a:blipFill rotWithShape="1">
                <a:blip r:embed="rId2"/>
                <a:stretch>
                  <a:fillRect t="-394" r="-485"/>
                </a:stretch>
              </a:blipFill>
            </p:spPr>
            <p:txBody>
              <a:bodyPr/>
              <a:lstStyle/>
              <a:p>
                <a:r>
                  <a:rPr lang="en-US">
                    <a:noFill/>
                  </a:rPr>
                  <a:t> </a:t>
                </a:r>
              </a:p>
            </p:txBody>
          </p:sp>
        </mc:Fallback>
      </mc:AlternateContent>
    </p:spTree>
    <p:extLst>
      <p:ext uri="{BB962C8B-B14F-4D97-AF65-F5344CB8AC3E}">
        <p14:creationId xmlns:p14="http://schemas.microsoft.com/office/powerpoint/2010/main" val="2908987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7E08A49B-E6F6-4BFA-A103-F528BA921D46}" type="slidenum">
              <a:rPr lang="en-US"/>
              <a:pPr/>
              <a:t>16</a:t>
            </a:fld>
            <a:endParaRPr lang="en-US"/>
          </a:p>
        </p:txBody>
      </p:sp>
      <p:sp>
        <p:nvSpPr>
          <p:cNvPr id="7170" name="Rectangle 2"/>
          <p:cNvSpPr>
            <a:spLocks noGrp="1" noChangeArrowheads="1"/>
          </p:cNvSpPr>
          <p:nvPr>
            <p:ph type="title"/>
          </p:nvPr>
        </p:nvSpPr>
        <p:spPr>
          <a:xfrm>
            <a:off x="838200" y="685800"/>
            <a:ext cx="8162925" cy="523220"/>
          </a:xfrm>
        </p:spPr>
        <p:txBody>
          <a:bodyPr/>
          <a:lstStyle/>
          <a:p>
            <a:pPr algn="ctr"/>
            <a:r>
              <a:rPr lang="en-US" sz="2800" dirty="0">
                <a:latin typeface="Times New Roman" pitchFamily="18" charset="0"/>
                <a:cs typeface="Times New Roman" pitchFamily="18" charset="0"/>
              </a:rPr>
              <a:t>PROBABILITY</a:t>
            </a:r>
          </a:p>
        </p:txBody>
      </p:sp>
      <p:sp>
        <p:nvSpPr>
          <p:cNvPr id="7171" name="Rectangle 3"/>
          <p:cNvSpPr>
            <a:spLocks noGrp="1" noChangeArrowheads="1"/>
          </p:cNvSpPr>
          <p:nvPr>
            <p:ph type="body" idx="1"/>
          </p:nvPr>
        </p:nvSpPr>
        <p:spPr>
          <a:xfrm>
            <a:off x="912813" y="1905000"/>
            <a:ext cx="7545387" cy="4648200"/>
          </a:xfrm>
        </p:spPr>
        <p:txBody>
          <a:bodyPr/>
          <a:lstStyle/>
          <a:p>
            <a:pPr marL="0" indent="0">
              <a:buNone/>
            </a:pPr>
            <a:r>
              <a:rPr lang="en-US" sz="2000" b="1" dirty="0">
                <a:latin typeface="Times New Roman" panose="02020603050405020304" pitchFamily="18" charset="0"/>
                <a:cs typeface="Times New Roman" panose="02020603050405020304" pitchFamily="18" charset="0"/>
              </a:rPr>
              <a:t>Example 1</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How many different ways can you select 2 letters from the set of letters: X, Y, and Z? (Hint: In this problem, order is NOT important; i.e., XY is considered the same selection as YX.)</a:t>
            </a:r>
          </a:p>
          <a:p>
            <a:r>
              <a:rPr lang="en-US" sz="2000" i="1" dirty="0">
                <a:latin typeface="Times New Roman" panose="02020603050405020304" pitchFamily="18" charset="0"/>
                <a:cs typeface="Times New Roman" panose="02020603050405020304" pitchFamily="18" charset="0"/>
              </a:rPr>
              <a:t>Solution:</a:t>
            </a:r>
            <a:r>
              <a:rPr lang="en-US" sz="2000" dirty="0">
                <a:latin typeface="Times New Roman" panose="02020603050405020304" pitchFamily="18" charset="0"/>
                <a:cs typeface="Times New Roman" panose="02020603050405020304" pitchFamily="18" charset="0"/>
              </a:rPr>
              <a:t> One way to solve this problem is to list all of the possible selections of 2 letters from the set of X, Y, and Z. They are: XY, XZ, and YZ. Thus, there are 3 possible combinations.</a:t>
            </a:r>
          </a:p>
          <a:p>
            <a:r>
              <a:rPr lang="en-US" sz="2000" dirty="0">
                <a:latin typeface="Times New Roman" panose="02020603050405020304" pitchFamily="18" charset="0"/>
                <a:cs typeface="Times New Roman" panose="02020603050405020304" pitchFamily="18" charset="0"/>
              </a:rPr>
              <a:t>Another approach is to use Rule 3. Rule 3 tells us that the number of combinations is n! / r!(n - r)!. We have 3 distinct objects so n = 3. And we want to arrange them in groups of 2, so r = 2. Thus, the number of combinations is 3! / 2!(3 - 2)! or 3! /2!1!. This is equal to (3)(2)(1)/(2)(1)(1) = 3.</a:t>
            </a:r>
          </a:p>
          <a:p>
            <a:pPr marL="609600" indent="-609600">
              <a:lnSpc>
                <a:spcPct val="90000"/>
              </a:lnSpc>
              <a:buFont typeface="Wingdings" pitchFamily="2" charset="2"/>
              <a:buNone/>
            </a:pPr>
            <a:r>
              <a:rPr lang="en-US" sz="2000" dirty="0">
                <a:latin typeface="Times New Roman" panose="02020603050405020304" pitchFamily="18" charset="0"/>
                <a:cs typeface="Times New Roman" panose="02020603050405020304" pitchFamily="18" charset="0"/>
              </a:rPr>
              <a:t>	</a:t>
            </a:r>
            <a:endParaRPr lang="en-US" sz="2000" b="1" dirty="0">
              <a:latin typeface="Times New Roman" pitchFamily="18" charset="0"/>
              <a:cs typeface="Times New Roman" panose="02020603050405020304" pitchFamily="18" charset="0"/>
            </a:endParaRPr>
          </a:p>
        </p:txBody>
      </p:sp>
    </p:spTree>
    <p:extLst>
      <p:ext uri="{BB962C8B-B14F-4D97-AF65-F5344CB8AC3E}">
        <p14:creationId xmlns:p14="http://schemas.microsoft.com/office/powerpoint/2010/main" val="13090898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7E08A49B-E6F6-4BFA-A103-F528BA921D46}" type="slidenum">
              <a:rPr lang="en-US"/>
              <a:pPr/>
              <a:t>17</a:t>
            </a:fld>
            <a:endParaRPr lang="en-US"/>
          </a:p>
        </p:txBody>
      </p:sp>
      <p:sp>
        <p:nvSpPr>
          <p:cNvPr id="7170" name="Rectangle 2"/>
          <p:cNvSpPr>
            <a:spLocks noGrp="1" noChangeArrowheads="1"/>
          </p:cNvSpPr>
          <p:nvPr>
            <p:ph type="title"/>
          </p:nvPr>
        </p:nvSpPr>
        <p:spPr>
          <a:xfrm>
            <a:off x="838200" y="685800"/>
            <a:ext cx="8162925" cy="523220"/>
          </a:xfrm>
        </p:spPr>
        <p:txBody>
          <a:bodyPr/>
          <a:lstStyle/>
          <a:p>
            <a:pPr algn="ctr"/>
            <a:r>
              <a:rPr lang="en-US" sz="2800" dirty="0">
                <a:latin typeface="Times New Roman" pitchFamily="18" charset="0"/>
                <a:cs typeface="Times New Roman" pitchFamily="18" charset="0"/>
              </a:rPr>
              <a:t>PROBABILITY</a:t>
            </a:r>
          </a:p>
        </p:txBody>
      </p:sp>
      <p:sp>
        <p:nvSpPr>
          <p:cNvPr id="7171" name="Rectangle 3"/>
          <p:cNvSpPr>
            <a:spLocks noGrp="1" noChangeArrowheads="1"/>
          </p:cNvSpPr>
          <p:nvPr>
            <p:ph type="body" idx="1"/>
          </p:nvPr>
        </p:nvSpPr>
        <p:spPr>
          <a:xfrm>
            <a:off x="912813" y="1905000"/>
            <a:ext cx="7545387" cy="4648200"/>
          </a:xfrm>
        </p:spPr>
        <p:txBody>
          <a:bodyPr/>
          <a:lstStyle/>
          <a:p>
            <a:pPr marL="0" indent="0">
              <a:buNone/>
            </a:pPr>
            <a:r>
              <a:rPr lang="en-US" sz="2000" b="1" dirty="0">
                <a:latin typeface="Times New Roman" panose="02020603050405020304" pitchFamily="18" charset="0"/>
                <a:cs typeface="Times New Roman" panose="02020603050405020304" pitchFamily="18" charset="0"/>
              </a:rPr>
              <a:t>Example 2</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Five-card stud is a poker game, in which a player is dealt 5 cards from an ordinary deck of 52 playing cards. How many distinct poker hands could be dealt? (Hint: In this problem, the order in which cards are dealt is NOT important; For example, if you are dealt the ace, king, queen, jack, ten of spades, that is the same as being dealt the ten, jack, queen, king, ace of spades.)</a:t>
            </a:r>
          </a:p>
          <a:p>
            <a:r>
              <a:rPr lang="en-US" sz="2000" i="1" dirty="0">
                <a:latin typeface="Times New Roman" panose="02020603050405020304" pitchFamily="18" charset="0"/>
                <a:cs typeface="Times New Roman" panose="02020603050405020304" pitchFamily="18" charset="0"/>
              </a:rPr>
              <a:t>Solution:</a:t>
            </a:r>
            <a:r>
              <a:rPr lang="en-US" sz="2000" dirty="0">
                <a:latin typeface="Times New Roman" panose="02020603050405020304" pitchFamily="18" charset="0"/>
                <a:cs typeface="Times New Roman" panose="02020603050405020304" pitchFamily="18" charset="0"/>
              </a:rPr>
              <a:t> For this problem, it would be impractical to list all of the possible poker hands. However, the number of possible poker hands can be easily calculated using Rule 3.</a:t>
            </a:r>
          </a:p>
          <a:p>
            <a:r>
              <a:rPr lang="en-US" sz="2000" dirty="0">
                <a:latin typeface="Times New Roman" panose="02020603050405020304" pitchFamily="18" charset="0"/>
                <a:cs typeface="Times New Roman" panose="02020603050405020304" pitchFamily="18" charset="0"/>
              </a:rPr>
              <a:t>Rule 3 tells us that the number of combinations is n! / r!(n - r)!. We have 52 cards in the deck so n = 52. And we want to arrange them in groups of 5, so r = 5. Thus, the number of permutations is 52! / 5!(52 - 5)! or 52! / 5!47!. This is equal to 2,598,960 distinct poker </a:t>
            </a:r>
            <a:r>
              <a:rPr lang="en-US" sz="2000">
                <a:latin typeface="Times New Roman" panose="02020603050405020304" pitchFamily="18" charset="0"/>
                <a:cs typeface="Times New Roman" panose="02020603050405020304" pitchFamily="18" charset="0"/>
              </a:rPr>
              <a:t>hands.</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257463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7E08A49B-E6F6-4BFA-A103-F528BA921D46}" type="slidenum">
              <a:rPr lang="en-US"/>
              <a:pPr/>
              <a:t>18</a:t>
            </a:fld>
            <a:endParaRPr lang="en-US"/>
          </a:p>
        </p:txBody>
      </p:sp>
      <p:sp>
        <p:nvSpPr>
          <p:cNvPr id="7170" name="Rectangle 2"/>
          <p:cNvSpPr>
            <a:spLocks noGrp="1" noChangeArrowheads="1"/>
          </p:cNvSpPr>
          <p:nvPr>
            <p:ph type="title"/>
          </p:nvPr>
        </p:nvSpPr>
        <p:spPr>
          <a:xfrm>
            <a:off x="838200" y="685800"/>
            <a:ext cx="8162925" cy="523220"/>
          </a:xfrm>
        </p:spPr>
        <p:txBody>
          <a:bodyPr/>
          <a:lstStyle/>
          <a:p>
            <a:pPr algn="ctr"/>
            <a:r>
              <a:rPr lang="en-US" sz="2800" dirty="0">
                <a:latin typeface="Times New Roman" pitchFamily="18" charset="0"/>
                <a:cs typeface="Times New Roman" pitchFamily="18" charset="0"/>
              </a:rPr>
              <a:t>PROBABILITY</a:t>
            </a:r>
          </a:p>
        </p:txBody>
      </p:sp>
      <p:sp>
        <p:nvSpPr>
          <p:cNvPr id="7171" name="Rectangle 3"/>
          <p:cNvSpPr>
            <a:spLocks noGrp="1" noChangeArrowheads="1"/>
          </p:cNvSpPr>
          <p:nvPr>
            <p:ph type="body" idx="1"/>
          </p:nvPr>
        </p:nvSpPr>
        <p:spPr>
          <a:xfrm>
            <a:off x="912813" y="1905000"/>
            <a:ext cx="7545387" cy="4648200"/>
          </a:xfrm>
        </p:spPr>
        <p:txBody>
          <a:bodyPr/>
          <a:lstStyle/>
          <a:p>
            <a:pPr marL="609600" indent="-609600">
              <a:lnSpc>
                <a:spcPct val="90000"/>
              </a:lnSpc>
              <a:buFont typeface="Wingdings" pitchFamily="2" charset="2"/>
              <a:buNone/>
            </a:pPr>
            <a:r>
              <a:rPr lang="en-US" sz="2800" dirty="0">
                <a:latin typeface="Times New Roman" pitchFamily="18" charset="0"/>
              </a:rPr>
              <a:t>Examples: evaluating a combination, selection of machines for an experiment, and number of choices of new researchers, on page 53</a:t>
            </a:r>
            <a:endParaRPr lang="en-US" sz="2800" b="1" dirty="0">
              <a:latin typeface="Times New Roman" pitchFamily="18" charset="0"/>
            </a:endParaRPr>
          </a:p>
        </p:txBody>
      </p:sp>
    </p:spTree>
    <p:extLst>
      <p:ext uri="{BB962C8B-B14F-4D97-AF65-F5344CB8AC3E}">
        <p14:creationId xmlns:p14="http://schemas.microsoft.com/office/powerpoint/2010/main" val="3302707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E61F4056-1E0E-44EA-BF76-4BC2EFAF92F1}" type="slidenum">
              <a:rPr lang="en-US"/>
              <a:pPr/>
              <a:t>19</a:t>
            </a:fld>
            <a:endParaRPr lang="en-US"/>
          </a:p>
        </p:txBody>
      </p:sp>
      <p:sp>
        <p:nvSpPr>
          <p:cNvPr id="36866" name="Rectangle 2"/>
          <p:cNvSpPr>
            <a:spLocks noGrp="1" noChangeArrowheads="1"/>
          </p:cNvSpPr>
          <p:nvPr>
            <p:ph type="title"/>
          </p:nvPr>
        </p:nvSpPr>
        <p:spPr>
          <a:xfrm>
            <a:off x="838200" y="747355"/>
            <a:ext cx="8162925" cy="523220"/>
          </a:xfrm>
        </p:spPr>
        <p:txBody>
          <a:bodyPr/>
          <a:lstStyle/>
          <a:p>
            <a:pPr algn="ctr"/>
            <a:r>
              <a:rPr lang="en-US" sz="2800" dirty="0">
                <a:latin typeface="Times New Roman" pitchFamily="18" charset="0"/>
                <a:cs typeface="Times New Roman" pitchFamily="18" charset="0"/>
              </a:rPr>
              <a:t>PROBABILITY</a:t>
            </a:r>
          </a:p>
        </p:txBody>
      </p:sp>
      <p:sp>
        <p:nvSpPr>
          <p:cNvPr id="36867" name="Rectangle 3"/>
          <p:cNvSpPr>
            <a:spLocks noGrp="1" noChangeArrowheads="1"/>
          </p:cNvSpPr>
          <p:nvPr>
            <p:ph type="body" idx="1"/>
          </p:nvPr>
        </p:nvSpPr>
        <p:spPr>
          <a:xfrm>
            <a:off x="912813" y="1905000"/>
            <a:ext cx="7621587" cy="4572000"/>
          </a:xfrm>
        </p:spPr>
        <p:txBody>
          <a:bodyPr/>
          <a:lstStyle/>
          <a:p>
            <a:pPr>
              <a:buFont typeface="Wingdings" pitchFamily="2" charset="2"/>
              <a:buNone/>
            </a:pPr>
            <a:r>
              <a:rPr lang="en-US" b="1" dirty="0">
                <a:latin typeface="Times New Roman" pitchFamily="18" charset="0"/>
              </a:rPr>
              <a:t> </a:t>
            </a:r>
            <a:r>
              <a:rPr lang="en-US" sz="3600" dirty="0">
                <a:latin typeface="Times New Roman" pitchFamily="18" charset="0"/>
              </a:rPr>
              <a:t>3.3 Probability</a:t>
            </a:r>
          </a:p>
          <a:p>
            <a:pPr>
              <a:buFont typeface="Wingdings" pitchFamily="2" charset="2"/>
              <a:buNone/>
            </a:pPr>
            <a:r>
              <a:rPr lang="en-US" sz="3600" dirty="0">
                <a:latin typeface="Times New Roman" pitchFamily="18" charset="0"/>
              </a:rPr>
              <a:t>	</a:t>
            </a:r>
            <a:r>
              <a:rPr lang="en-US" sz="2800" b="1" dirty="0">
                <a:latin typeface="Times New Roman" pitchFamily="18" charset="0"/>
              </a:rPr>
              <a:t>Classical probability concept</a:t>
            </a:r>
            <a:r>
              <a:rPr lang="en-US" sz="2800" dirty="0">
                <a:latin typeface="Times New Roman" pitchFamily="18" charset="0"/>
              </a:rPr>
              <a:t>: If there are </a:t>
            </a:r>
            <a:r>
              <a:rPr lang="en-US" sz="2800" i="1" dirty="0">
                <a:latin typeface="Times New Roman" pitchFamily="18" charset="0"/>
              </a:rPr>
              <a:t>m</a:t>
            </a:r>
            <a:r>
              <a:rPr lang="en-US" sz="2800" dirty="0">
                <a:latin typeface="Times New Roman" pitchFamily="18" charset="0"/>
              </a:rPr>
              <a:t> equally likely possibilities, of which one must occur and </a:t>
            </a:r>
            <a:r>
              <a:rPr lang="en-US" sz="2800" i="1" dirty="0">
                <a:latin typeface="Times New Roman" pitchFamily="18" charset="0"/>
              </a:rPr>
              <a:t>s</a:t>
            </a:r>
            <a:r>
              <a:rPr lang="en-US" sz="2800" dirty="0">
                <a:latin typeface="Times New Roman" pitchFamily="18" charset="0"/>
              </a:rPr>
              <a:t> are regarded as favorable, or as a “success,” then the probability of a “success” is given by </a:t>
            </a:r>
            <a:r>
              <a:rPr lang="en-US" sz="2800" b="1" i="1" dirty="0">
                <a:latin typeface="Times New Roman" pitchFamily="18" charset="0"/>
              </a:rPr>
              <a:t>s/m</a:t>
            </a:r>
            <a:r>
              <a:rPr lang="en-US" sz="2800" dirty="0">
                <a:latin typeface="Times New Roman" pitchFamily="18" charset="0"/>
              </a:rPr>
              <a:t>.</a:t>
            </a:r>
          </a:p>
          <a:p>
            <a:pPr>
              <a:buFont typeface="Wingdings" pitchFamily="2" charset="2"/>
              <a:buNone/>
            </a:pPr>
            <a:r>
              <a:rPr lang="en-US" sz="2800" b="1" dirty="0">
                <a:latin typeface="Times New Roman" pitchFamily="18" charset="0"/>
              </a:rPr>
              <a:t>	</a:t>
            </a:r>
            <a:r>
              <a:rPr lang="en-US" sz="2800" dirty="0">
                <a:latin typeface="Times New Roman" pitchFamily="18" charset="0"/>
              </a:rPr>
              <a:t>Examples: random selection of cards and random selection results in the equally likely case on page 56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E61F4056-1E0E-44EA-BF76-4BC2EFAF92F1}" type="slidenum">
              <a:rPr lang="en-US"/>
              <a:pPr/>
              <a:t>20</a:t>
            </a:fld>
            <a:endParaRPr lang="en-US"/>
          </a:p>
        </p:txBody>
      </p:sp>
      <p:sp>
        <p:nvSpPr>
          <p:cNvPr id="36866" name="Rectangle 2"/>
          <p:cNvSpPr>
            <a:spLocks noGrp="1" noChangeArrowheads="1"/>
          </p:cNvSpPr>
          <p:nvPr>
            <p:ph type="title"/>
          </p:nvPr>
        </p:nvSpPr>
        <p:spPr>
          <a:xfrm>
            <a:off x="838200" y="747355"/>
            <a:ext cx="8162925" cy="523220"/>
          </a:xfrm>
        </p:spPr>
        <p:txBody>
          <a:bodyPr/>
          <a:lstStyle/>
          <a:p>
            <a:pPr algn="ctr"/>
            <a:r>
              <a:rPr lang="en-US" sz="2800" dirty="0">
                <a:latin typeface="Times New Roman" pitchFamily="18" charset="0"/>
                <a:cs typeface="Times New Roman" pitchFamily="18" charset="0"/>
              </a:rPr>
              <a:t>PROBABILITY</a:t>
            </a:r>
          </a:p>
        </p:txBody>
      </p:sp>
      <p:sp>
        <p:nvSpPr>
          <p:cNvPr id="36867" name="Rectangle 3"/>
          <p:cNvSpPr>
            <a:spLocks noGrp="1" noChangeArrowheads="1"/>
          </p:cNvSpPr>
          <p:nvPr>
            <p:ph type="body" idx="1"/>
          </p:nvPr>
        </p:nvSpPr>
        <p:spPr>
          <a:xfrm>
            <a:off x="912813" y="1905000"/>
            <a:ext cx="7621587" cy="4572000"/>
          </a:xfrm>
        </p:spPr>
        <p:txBody>
          <a:bodyPr/>
          <a:lstStyle/>
          <a:p>
            <a:pPr>
              <a:buFont typeface="Wingdings" pitchFamily="2" charset="2"/>
              <a:buNone/>
            </a:pPr>
            <a:r>
              <a:rPr lang="en-US" sz="3600" dirty="0">
                <a:latin typeface="Times New Roman" pitchFamily="18" charset="0"/>
              </a:rPr>
              <a:t>	</a:t>
            </a:r>
            <a:r>
              <a:rPr lang="en-US" sz="2800" b="1" dirty="0">
                <a:latin typeface="Times New Roman" pitchFamily="18" charset="0"/>
              </a:rPr>
              <a:t>The frequency interpretation of probability</a:t>
            </a:r>
            <a:r>
              <a:rPr lang="en-US" sz="2800" dirty="0">
                <a:latin typeface="Times New Roman" pitchFamily="18" charset="0"/>
              </a:rPr>
              <a:t>: The probability of an event (or outcome) is the proportion of times the event will occur in a long run of repeated experiments.</a:t>
            </a:r>
          </a:p>
          <a:p>
            <a:pPr>
              <a:buFont typeface="Wingdings" pitchFamily="2" charset="2"/>
              <a:buNone/>
            </a:pPr>
            <a:r>
              <a:rPr lang="en-US" sz="2800" b="1" dirty="0">
                <a:latin typeface="Times New Roman" pitchFamily="18" charset="0"/>
              </a:rPr>
              <a:t>	</a:t>
            </a:r>
            <a:r>
              <a:rPr lang="en-US" sz="2800" dirty="0">
                <a:latin typeface="Times New Roman" pitchFamily="18" charset="0"/>
              </a:rPr>
              <a:t>Examples: long-run relative frequency approximation to probability on page 57</a:t>
            </a:r>
          </a:p>
        </p:txBody>
      </p:sp>
    </p:spTree>
    <p:extLst>
      <p:ext uri="{BB962C8B-B14F-4D97-AF65-F5344CB8AC3E}">
        <p14:creationId xmlns:p14="http://schemas.microsoft.com/office/powerpoint/2010/main" val="40498165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DE6986EC-503F-4BD6-84F8-40CF002EE021}" type="slidenum">
              <a:rPr lang="en-US"/>
              <a:pPr/>
              <a:t>21</a:t>
            </a:fld>
            <a:endParaRPr lang="en-US"/>
          </a:p>
        </p:txBody>
      </p:sp>
      <p:sp>
        <p:nvSpPr>
          <p:cNvPr id="8194" name="Rectangle 2"/>
          <p:cNvSpPr>
            <a:spLocks noGrp="1" noChangeArrowheads="1"/>
          </p:cNvSpPr>
          <p:nvPr>
            <p:ph type="title"/>
          </p:nvPr>
        </p:nvSpPr>
        <p:spPr>
          <a:xfrm>
            <a:off x="838200" y="533400"/>
            <a:ext cx="8162925" cy="523220"/>
          </a:xfrm>
        </p:spPr>
        <p:txBody>
          <a:bodyPr/>
          <a:lstStyle/>
          <a:p>
            <a:pPr algn="ctr"/>
            <a:r>
              <a:rPr lang="en-US" sz="2800" dirty="0">
                <a:latin typeface="Times New Roman" pitchFamily="18" charset="0"/>
                <a:cs typeface="Times New Roman" pitchFamily="18" charset="0"/>
              </a:rPr>
              <a:t>PROBABILITY</a:t>
            </a:r>
          </a:p>
        </p:txBody>
      </p:sp>
      <p:sp>
        <p:nvSpPr>
          <p:cNvPr id="8195" name="Rectangle 3"/>
          <p:cNvSpPr>
            <a:spLocks noGrp="1" noChangeArrowheads="1"/>
          </p:cNvSpPr>
          <p:nvPr>
            <p:ph type="body" idx="1"/>
          </p:nvPr>
        </p:nvSpPr>
        <p:spPr/>
        <p:txBody>
          <a:bodyPr/>
          <a:lstStyle/>
          <a:p>
            <a:pPr>
              <a:lnSpc>
                <a:spcPct val="90000"/>
              </a:lnSpc>
              <a:buFont typeface="Wingdings" pitchFamily="2" charset="2"/>
              <a:buNone/>
            </a:pPr>
            <a:r>
              <a:rPr lang="en-US" b="1" dirty="0">
                <a:latin typeface="Times New Roman" pitchFamily="18" charset="0"/>
              </a:rPr>
              <a:t>	</a:t>
            </a:r>
            <a:r>
              <a:rPr lang="en-US" sz="3600" dirty="0">
                <a:latin typeface="Times New Roman" pitchFamily="18" charset="0"/>
              </a:rPr>
              <a:t>3.4 Axioms of Probability</a:t>
            </a:r>
          </a:p>
          <a:p>
            <a:pPr>
              <a:lnSpc>
                <a:spcPct val="90000"/>
              </a:lnSpc>
              <a:buFont typeface="Wingdings" pitchFamily="2" charset="2"/>
              <a:buNone/>
            </a:pPr>
            <a:r>
              <a:rPr lang="en-US" sz="3600" dirty="0">
                <a:latin typeface="Times New Roman" pitchFamily="18" charset="0"/>
              </a:rPr>
              <a:t>	</a:t>
            </a:r>
            <a:r>
              <a:rPr lang="en-US" sz="2800" b="1" dirty="0">
                <a:latin typeface="Times New Roman" pitchFamily="18" charset="0"/>
              </a:rPr>
              <a:t>Axiom 1</a:t>
            </a:r>
            <a:r>
              <a:rPr lang="en-US" sz="2800" dirty="0">
                <a:latin typeface="Times New Roman" pitchFamily="18" charset="0"/>
              </a:rPr>
              <a:t>: 0 ≤ P(A) ≤ 1 for each event A in S</a:t>
            </a:r>
          </a:p>
          <a:p>
            <a:pPr>
              <a:lnSpc>
                <a:spcPct val="90000"/>
              </a:lnSpc>
              <a:buFont typeface="Wingdings" pitchFamily="2" charset="2"/>
              <a:buNone/>
            </a:pPr>
            <a:r>
              <a:rPr lang="en-US" sz="2800" dirty="0">
                <a:latin typeface="Times New Roman" pitchFamily="18" charset="0"/>
              </a:rPr>
              <a:t>	</a:t>
            </a:r>
            <a:r>
              <a:rPr lang="en-US" sz="2800" b="1" dirty="0">
                <a:latin typeface="Times New Roman" pitchFamily="18" charset="0"/>
              </a:rPr>
              <a:t>Axiom 2</a:t>
            </a:r>
            <a:r>
              <a:rPr lang="en-US" sz="2800" dirty="0">
                <a:latin typeface="Times New Roman" pitchFamily="18" charset="0"/>
              </a:rPr>
              <a:t>: P(S) = 1</a:t>
            </a:r>
          </a:p>
          <a:p>
            <a:pPr>
              <a:lnSpc>
                <a:spcPct val="90000"/>
              </a:lnSpc>
              <a:buFont typeface="Wingdings" pitchFamily="2" charset="2"/>
              <a:buNone/>
            </a:pPr>
            <a:r>
              <a:rPr lang="en-US" sz="2800" dirty="0">
                <a:latin typeface="Times New Roman" pitchFamily="18" charset="0"/>
              </a:rPr>
              <a:t>	</a:t>
            </a:r>
            <a:r>
              <a:rPr lang="en-US" sz="2800" b="1" dirty="0">
                <a:latin typeface="Times New Roman" pitchFamily="18" charset="0"/>
              </a:rPr>
              <a:t>Axiom 3</a:t>
            </a:r>
            <a:r>
              <a:rPr lang="en-US" sz="2800" dirty="0">
                <a:latin typeface="Times New Roman" pitchFamily="18" charset="0"/>
              </a:rPr>
              <a:t>: If A and B are mutually exclusive events in S, then</a:t>
            </a:r>
          </a:p>
          <a:p>
            <a:pPr>
              <a:lnSpc>
                <a:spcPct val="90000"/>
              </a:lnSpc>
              <a:buFont typeface="Wingdings" pitchFamily="2" charset="2"/>
              <a:buNone/>
            </a:pPr>
            <a:r>
              <a:rPr lang="en-US" sz="2800" dirty="0">
                <a:latin typeface="Times New Roman" pitchFamily="18" charset="0"/>
              </a:rPr>
              <a:t>		P(A U B) = P(A) + P(B)</a:t>
            </a:r>
          </a:p>
          <a:p>
            <a:pPr>
              <a:lnSpc>
                <a:spcPct val="90000"/>
              </a:lnSpc>
              <a:buFont typeface="Wingdings" pitchFamily="2" charset="2"/>
              <a:buNone/>
            </a:pPr>
            <a:r>
              <a:rPr lang="en-US" sz="2800" dirty="0">
                <a:latin typeface="Times New Roman" pitchFamily="18" charset="0"/>
              </a:rPr>
              <a:t>	Examples: Checking possible assignments of probability on page 59.</a:t>
            </a:r>
            <a:endParaRPr lang="en-US" sz="3600" dirty="0">
              <a:latin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7C2F18F5-E61A-4A53-B23D-D16D1052B933}" type="slidenum">
              <a:rPr lang="en-US"/>
              <a:pPr/>
              <a:t>22</a:t>
            </a:fld>
            <a:endParaRPr lang="en-US"/>
          </a:p>
        </p:txBody>
      </p:sp>
      <p:sp>
        <p:nvSpPr>
          <p:cNvPr id="9218" name="Rectangle 2"/>
          <p:cNvSpPr>
            <a:spLocks noGrp="1" noChangeArrowheads="1"/>
          </p:cNvSpPr>
          <p:nvPr>
            <p:ph type="title"/>
          </p:nvPr>
        </p:nvSpPr>
        <p:spPr>
          <a:xfrm>
            <a:off x="838200" y="457200"/>
            <a:ext cx="8162925" cy="523220"/>
          </a:xfrm>
        </p:spPr>
        <p:txBody>
          <a:bodyPr/>
          <a:lstStyle/>
          <a:p>
            <a:pPr algn="ctr"/>
            <a:r>
              <a:rPr lang="en-US" sz="2800" dirty="0">
                <a:latin typeface="Times New Roman" pitchFamily="18" charset="0"/>
                <a:cs typeface="Times New Roman" pitchFamily="18" charset="0"/>
              </a:rPr>
              <a:t>PROBABILITY</a:t>
            </a:r>
          </a:p>
        </p:txBody>
      </p:sp>
      <p:sp>
        <p:nvSpPr>
          <p:cNvPr id="9219" name="Rectangle 3"/>
          <p:cNvSpPr>
            <a:spLocks noGrp="1" noChangeArrowheads="1"/>
          </p:cNvSpPr>
          <p:nvPr>
            <p:ph type="body" idx="1"/>
          </p:nvPr>
        </p:nvSpPr>
        <p:spPr>
          <a:xfrm>
            <a:off x="912813" y="1905000"/>
            <a:ext cx="7621587" cy="4191000"/>
          </a:xfrm>
        </p:spPr>
        <p:txBody>
          <a:bodyPr/>
          <a:lstStyle/>
          <a:p>
            <a:pPr>
              <a:lnSpc>
                <a:spcPct val="80000"/>
              </a:lnSpc>
              <a:buFont typeface="Wingdings" pitchFamily="2" charset="2"/>
              <a:buNone/>
            </a:pPr>
            <a:r>
              <a:rPr lang="en-US" sz="3600" dirty="0">
                <a:latin typeface="Times New Roman" pitchFamily="18" charset="0"/>
              </a:rPr>
              <a:t>3.5 Some Elementary Theorems</a:t>
            </a:r>
          </a:p>
          <a:p>
            <a:pPr>
              <a:lnSpc>
                <a:spcPct val="80000"/>
              </a:lnSpc>
              <a:buFont typeface="Wingdings" pitchFamily="2" charset="2"/>
              <a:buNone/>
            </a:pPr>
            <a:r>
              <a:rPr lang="en-US" sz="3600" dirty="0">
                <a:latin typeface="Times New Roman" pitchFamily="18" charset="0"/>
              </a:rPr>
              <a:t>	</a:t>
            </a:r>
            <a:r>
              <a:rPr lang="en-US" sz="2800" b="1" dirty="0">
                <a:latin typeface="Times New Roman" pitchFamily="18" charset="0"/>
              </a:rPr>
              <a:t>Theorem 3.4</a:t>
            </a:r>
            <a:r>
              <a:rPr lang="en-US" sz="2800" dirty="0">
                <a:latin typeface="Times New Roman" pitchFamily="18" charset="0"/>
              </a:rPr>
              <a:t>: If A</a:t>
            </a:r>
            <a:r>
              <a:rPr lang="en-US" sz="2800" baseline="-25000" dirty="0">
                <a:latin typeface="Times New Roman" pitchFamily="18" charset="0"/>
              </a:rPr>
              <a:t>1</a:t>
            </a:r>
            <a:r>
              <a:rPr lang="en-US" sz="2800" dirty="0">
                <a:latin typeface="Times New Roman" pitchFamily="18" charset="0"/>
              </a:rPr>
              <a:t>, A</a:t>
            </a:r>
            <a:r>
              <a:rPr lang="en-US" sz="2800" baseline="-25000" dirty="0">
                <a:latin typeface="Times New Roman" pitchFamily="18" charset="0"/>
              </a:rPr>
              <a:t>2</a:t>
            </a:r>
            <a:r>
              <a:rPr lang="en-US" sz="2800" dirty="0">
                <a:latin typeface="Times New Roman" pitchFamily="18" charset="0"/>
              </a:rPr>
              <a:t>, …, A</a:t>
            </a:r>
            <a:r>
              <a:rPr lang="en-US" sz="2800" baseline="-25000" dirty="0">
                <a:latin typeface="Times New Roman" pitchFamily="18" charset="0"/>
              </a:rPr>
              <a:t>n</a:t>
            </a:r>
            <a:r>
              <a:rPr lang="en-US" sz="2800" dirty="0">
                <a:latin typeface="Times New Roman" pitchFamily="18" charset="0"/>
              </a:rPr>
              <a:t> are mutually exclusive events in a sample space S, then</a:t>
            </a:r>
          </a:p>
          <a:p>
            <a:pPr>
              <a:lnSpc>
                <a:spcPct val="80000"/>
              </a:lnSpc>
              <a:buFont typeface="Wingdings" pitchFamily="2" charset="2"/>
              <a:buNone/>
            </a:pPr>
            <a:r>
              <a:rPr lang="en-US" sz="2800" dirty="0">
                <a:latin typeface="Times New Roman" pitchFamily="18" charset="0"/>
              </a:rPr>
              <a:t>	</a:t>
            </a:r>
            <a:r>
              <a:rPr lang="en-US" sz="2400" dirty="0">
                <a:latin typeface="Times New Roman" pitchFamily="18" charset="0"/>
              </a:rPr>
              <a:t>P(A</a:t>
            </a:r>
            <a:r>
              <a:rPr lang="en-US" sz="2400" baseline="-25000" dirty="0">
                <a:latin typeface="Times New Roman" pitchFamily="18" charset="0"/>
              </a:rPr>
              <a:t>1</a:t>
            </a:r>
            <a:r>
              <a:rPr lang="en-US" sz="2400" dirty="0">
                <a:latin typeface="Times New Roman" pitchFamily="18" charset="0"/>
              </a:rPr>
              <a:t> U A</a:t>
            </a:r>
            <a:r>
              <a:rPr lang="en-US" sz="2400" baseline="-25000" dirty="0">
                <a:latin typeface="Times New Roman" pitchFamily="18" charset="0"/>
              </a:rPr>
              <a:t>2</a:t>
            </a:r>
            <a:r>
              <a:rPr lang="en-US" sz="2400" dirty="0">
                <a:latin typeface="Times New Roman" pitchFamily="18" charset="0"/>
              </a:rPr>
              <a:t> U…….U A</a:t>
            </a:r>
            <a:r>
              <a:rPr lang="en-US" sz="2400" baseline="-25000" dirty="0">
                <a:latin typeface="Times New Roman" pitchFamily="18" charset="0"/>
              </a:rPr>
              <a:t>n</a:t>
            </a:r>
            <a:r>
              <a:rPr lang="en-US" sz="2400" dirty="0">
                <a:latin typeface="Times New Roman" pitchFamily="18" charset="0"/>
              </a:rPr>
              <a:t> = P(A</a:t>
            </a:r>
            <a:r>
              <a:rPr lang="en-US" sz="2400" baseline="-25000" dirty="0">
                <a:latin typeface="Times New Roman" pitchFamily="18" charset="0"/>
              </a:rPr>
              <a:t>1</a:t>
            </a:r>
            <a:r>
              <a:rPr lang="en-US" sz="2400" dirty="0">
                <a:latin typeface="Times New Roman" pitchFamily="18" charset="0"/>
              </a:rPr>
              <a:t>) + P(A</a:t>
            </a:r>
            <a:r>
              <a:rPr lang="en-US" sz="2400" baseline="-25000" dirty="0">
                <a:latin typeface="Times New Roman" pitchFamily="18" charset="0"/>
              </a:rPr>
              <a:t>2</a:t>
            </a:r>
            <a:r>
              <a:rPr lang="en-US" sz="2400" dirty="0">
                <a:latin typeface="Times New Roman" pitchFamily="18" charset="0"/>
              </a:rPr>
              <a:t>)…+ P(A</a:t>
            </a:r>
            <a:r>
              <a:rPr lang="en-US" sz="2400" baseline="-25000" dirty="0">
                <a:latin typeface="Times New Roman" pitchFamily="18" charset="0"/>
              </a:rPr>
              <a:t>n</a:t>
            </a:r>
            <a:r>
              <a:rPr lang="en-US" sz="2400" dirty="0">
                <a:latin typeface="Times New Roman" pitchFamily="18" charset="0"/>
              </a:rPr>
              <a:t>)</a:t>
            </a:r>
          </a:p>
          <a:p>
            <a:pPr>
              <a:lnSpc>
                <a:spcPct val="80000"/>
              </a:lnSpc>
              <a:buFont typeface="Wingdings" pitchFamily="2" charset="2"/>
              <a:buNone/>
            </a:pPr>
            <a:endParaRPr lang="en-US" sz="2400" dirty="0">
              <a:latin typeface="Times New Roman" pitchFamily="18" charset="0"/>
            </a:endParaRPr>
          </a:p>
          <a:p>
            <a:pPr>
              <a:lnSpc>
                <a:spcPct val="80000"/>
              </a:lnSpc>
              <a:buFont typeface="Wingdings" pitchFamily="2" charset="2"/>
              <a:buNone/>
            </a:pPr>
            <a:r>
              <a:rPr lang="en-US" sz="2400" dirty="0">
                <a:latin typeface="Times New Roman" pitchFamily="18" charset="0"/>
              </a:rPr>
              <a:t>	</a:t>
            </a:r>
            <a:r>
              <a:rPr lang="en-US" sz="2800" b="1" dirty="0">
                <a:latin typeface="Times New Roman" pitchFamily="18" charset="0"/>
              </a:rPr>
              <a:t>Theorem 3.5</a:t>
            </a:r>
            <a:r>
              <a:rPr lang="en-US" sz="2800" dirty="0">
                <a:latin typeface="Times New Roman" pitchFamily="18" charset="0"/>
              </a:rPr>
              <a:t>: If A is an event in the finite sample space S, then P(A) equals the sum of the probabilities of the individual outcomes comprising 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7C2F18F5-E61A-4A53-B23D-D16D1052B933}" type="slidenum">
              <a:rPr lang="en-US"/>
              <a:pPr/>
              <a:t>23</a:t>
            </a:fld>
            <a:endParaRPr lang="en-US"/>
          </a:p>
        </p:txBody>
      </p:sp>
      <p:sp>
        <p:nvSpPr>
          <p:cNvPr id="9218" name="Rectangle 2"/>
          <p:cNvSpPr>
            <a:spLocks noGrp="1" noChangeArrowheads="1"/>
          </p:cNvSpPr>
          <p:nvPr>
            <p:ph type="title"/>
          </p:nvPr>
        </p:nvSpPr>
        <p:spPr>
          <a:xfrm>
            <a:off x="838200" y="457200"/>
            <a:ext cx="8162925" cy="523220"/>
          </a:xfrm>
        </p:spPr>
        <p:txBody>
          <a:bodyPr/>
          <a:lstStyle/>
          <a:p>
            <a:pPr algn="ctr"/>
            <a:r>
              <a:rPr lang="en-US" sz="2800" dirty="0">
                <a:latin typeface="Times New Roman" pitchFamily="18" charset="0"/>
                <a:cs typeface="Times New Roman" pitchFamily="18" charset="0"/>
              </a:rPr>
              <a:t>PROBABILITY</a:t>
            </a:r>
          </a:p>
        </p:txBody>
      </p:sp>
      <p:sp>
        <p:nvSpPr>
          <p:cNvPr id="9219" name="Rectangle 3"/>
          <p:cNvSpPr>
            <a:spLocks noGrp="1" noChangeArrowheads="1"/>
          </p:cNvSpPr>
          <p:nvPr>
            <p:ph type="body" idx="1"/>
          </p:nvPr>
        </p:nvSpPr>
        <p:spPr>
          <a:xfrm>
            <a:off x="912813" y="1905000"/>
            <a:ext cx="7621587" cy="4572000"/>
          </a:xfrm>
        </p:spPr>
        <p:txBody>
          <a:bodyPr/>
          <a:lstStyle/>
          <a:p>
            <a:pPr marL="0" indent="0" fontAlgn="t">
              <a:buNone/>
            </a:pPr>
            <a:r>
              <a:rPr lang="en-US" sz="2400" b="1" dirty="0">
                <a:latin typeface="Times New Roman" panose="02020603050405020304" pitchFamily="18" charset="0"/>
                <a:cs typeface="Times New Roman" panose="02020603050405020304" pitchFamily="18" charset="0"/>
              </a:rPr>
              <a:t>How to Interpret Probability</a:t>
            </a:r>
          </a:p>
          <a:p>
            <a:r>
              <a:rPr lang="en-US" sz="2200" dirty="0">
                <a:latin typeface="Times New Roman" panose="02020603050405020304" pitchFamily="18" charset="0"/>
                <a:cs typeface="Times New Roman" panose="02020603050405020304" pitchFamily="18" charset="0"/>
              </a:rPr>
              <a:t>Mathematically, the probability that an event will occur is expressed as a number between 0 and 1. </a:t>
            </a:r>
            <a:r>
              <a:rPr lang="en-US" sz="2200" dirty="0" err="1">
                <a:latin typeface="Times New Roman" panose="02020603050405020304" pitchFamily="18" charset="0"/>
                <a:cs typeface="Times New Roman" panose="02020603050405020304" pitchFamily="18" charset="0"/>
              </a:rPr>
              <a:t>Notationally</a:t>
            </a:r>
            <a:r>
              <a:rPr lang="en-US" sz="2200" dirty="0">
                <a:latin typeface="Times New Roman" panose="02020603050405020304" pitchFamily="18" charset="0"/>
                <a:cs typeface="Times New Roman" panose="02020603050405020304" pitchFamily="18" charset="0"/>
              </a:rPr>
              <a:t>, the probability of event A is represented by P(A).</a:t>
            </a:r>
          </a:p>
          <a:p>
            <a:r>
              <a:rPr lang="en-US" sz="2200" dirty="0">
                <a:latin typeface="Times New Roman" panose="02020603050405020304" pitchFamily="18" charset="0"/>
                <a:cs typeface="Times New Roman" panose="02020603050405020304" pitchFamily="18" charset="0"/>
              </a:rPr>
              <a:t>If P(A) equals zero, event A will almost definitely not occur.</a:t>
            </a:r>
          </a:p>
          <a:p>
            <a:r>
              <a:rPr lang="en-US" sz="2200" dirty="0">
                <a:latin typeface="Times New Roman" panose="02020603050405020304" pitchFamily="18" charset="0"/>
                <a:cs typeface="Times New Roman" panose="02020603050405020304" pitchFamily="18" charset="0"/>
              </a:rPr>
              <a:t>If P(A) is close to zero, there is only a small chance that event A will occur.</a:t>
            </a:r>
          </a:p>
          <a:p>
            <a:r>
              <a:rPr lang="en-US" sz="2200" dirty="0">
                <a:latin typeface="Times New Roman" panose="02020603050405020304" pitchFamily="18" charset="0"/>
                <a:cs typeface="Times New Roman" panose="02020603050405020304" pitchFamily="18" charset="0"/>
              </a:rPr>
              <a:t>If P(A) equals 0.5, there is a 50-50 chance that event A will occur.</a:t>
            </a:r>
          </a:p>
          <a:p>
            <a:r>
              <a:rPr lang="en-US" sz="2200" dirty="0">
                <a:latin typeface="Times New Roman" panose="02020603050405020304" pitchFamily="18" charset="0"/>
                <a:cs typeface="Times New Roman" panose="02020603050405020304" pitchFamily="18" charset="0"/>
              </a:rPr>
              <a:t>If P(A) is close to one, there is a strong chance that event A will occur.</a:t>
            </a:r>
          </a:p>
          <a:p>
            <a:r>
              <a:rPr lang="en-US" sz="2200" dirty="0">
                <a:latin typeface="Times New Roman" panose="02020603050405020304" pitchFamily="18" charset="0"/>
                <a:cs typeface="Times New Roman" panose="02020603050405020304" pitchFamily="18" charset="0"/>
              </a:rPr>
              <a:t>If P(A) equals one, event A will almost definitely occur.</a:t>
            </a:r>
          </a:p>
          <a:p>
            <a:pPr>
              <a:lnSpc>
                <a:spcPct val="80000"/>
              </a:lnSpc>
              <a:buFont typeface="Wingdings" pitchFamily="2" charset="2"/>
              <a:buNone/>
            </a:pPr>
            <a:endParaRPr lang="en-US" sz="2000" dirty="0">
              <a:latin typeface="Times New Roman" pitchFamily="18" charset="0"/>
            </a:endParaRPr>
          </a:p>
        </p:txBody>
      </p:sp>
    </p:spTree>
    <p:extLst>
      <p:ext uri="{BB962C8B-B14F-4D97-AF65-F5344CB8AC3E}">
        <p14:creationId xmlns:p14="http://schemas.microsoft.com/office/powerpoint/2010/main" val="24938198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7C2F18F5-E61A-4A53-B23D-D16D1052B933}" type="slidenum">
              <a:rPr lang="en-US"/>
              <a:pPr/>
              <a:t>24</a:t>
            </a:fld>
            <a:endParaRPr lang="en-US"/>
          </a:p>
        </p:txBody>
      </p:sp>
      <p:sp>
        <p:nvSpPr>
          <p:cNvPr id="9218" name="Rectangle 2"/>
          <p:cNvSpPr>
            <a:spLocks noGrp="1" noChangeArrowheads="1"/>
          </p:cNvSpPr>
          <p:nvPr>
            <p:ph type="title"/>
          </p:nvPr>
        </p:nvSpPr>
        <p:spPr>
          <a:xfrm>
            <a:off x="838200" y="457200"/>
            <a:ext cx="8162925" cy="523220"/>
          </a:xfrm>
        </p:spPr>
        <p:txBody>
          <a:bodyPr/>
          <a:lstStyle/>
          <a:p>
            <a:pPr algn="ctr"/>
            <a:r>
              <a:rPr lang="en-US" sz="2800" dirty="0">
                <a:latin typeface="Times New Roman" pitchFamily="18" charset="0"/>
                <a:cs typeface="Times New Roman" pitchFamily="18" charset="0"/>
              </a:rPr>
              <a:t>PROBABILITY</a:t>
            </a:r>
          </a:p>
        </p:txBody>
      </p:sp>
      <p:sp>
        <p:nvSpPr>
          <p:cNvPr id="9219" name="Rectangle 3"/>
          <p:cNvSpPr>
            <a:spLocks noGrp="1" noChangeArrowheads="1"/>
          </p:cNvSpPr>
          <p:nvPr>
            <p:ph type="body" idx="1"/>
          </p:nvPr>
        </p:nvSpPr>
        <p:spPr>
          <a:xfrm>
            <a:off x="912813" y="1905000"/>
            <a:ext cx="7621587" cy="4572000"/>
          </a:xfrm>
        </p:spPr>
        <p:txBody>
          <a:bodyPr/>
          <a:lstStyle/>
          <a:p>
            <a:pPr marL="0" indent="0" fontAlgn="t">
              <a:buNone/>
            </a:pPr>
            <a:r>
              <a:rPr lang="en-US" sz="2400" dirty="0">
                <a:latin typeface="Times New Roman" panose="02020603050405020304" pitchFamily="18" charset="0"/>
                <a:cs typeface="Times New Roman" panose="02020603050405020304" pitchFamily="18" charset="0"/>
              </a:rPr>
              <a:t>Definitions and Notation</a:t>
            </a:r>
          </a:p>
          <a:p>
            <a:r>
              <a:rPr lang="en-US" sz="2000" dirty="0">
                <a:latin typeface="Times New Roman" panose="02020603050405020304" pitchFamily="18" charset="0"/>
                <a:cs typeface="Times New Roman" panose="02020603050405020304" pitchFamily="18" charset="0"/>
              </a:rPr>
              <a:t>Before discussing the rules of probability, we state the following definitions:</a:t>
            </a:r>
          </a:p>
          <a:p>
            <a:r>
              <a:rPr lang="en-US" sz="2000" dirty="0">
                <a:latin typeface="Times New Roman" panose="02020603050405020304" pitchFamily="18" charset="0"/>
                <a:cs typeface="Times New Roman" panose="02020603050405020304" pitchFamily="18" charset="0"/>
              </a:rPr>
              <a:t>Two </a:t>
            </a:r>
            <a:r>
              <a:rPr lang="en-US" sz="2000" dirty="0">
                <a:latin typeface="Times New Roman" panose="02020603050405020304" pitchFamily="18" charset="0"/>
                <a:cs typeface="Times New Roman" panose="02020603050405020304" pitchFamily="18" charset="0"/>
                <a:hlinkClick r:id="rId2"/>
              </a:rPr>
              <a:t>events</a:t>
            </a:r>
            <a:r>
              <a:rPr lang="en-US" sz="2000" dirty="0">
                <a:latin typeface="Times New Roman" panose="02020603050405020304" pitchFamily="18" charset="0"/>
                <a:cs typeface="Times New Roman" panose="02020603050405020304" pitchFamily="18" charset="0"/>
              </a:rPr>
              <a:t> are </a:t>
            </a:r>
            <a:r>
              <a:rPr lang="en-US" sz="2000" b="1" dirty="0">
                <a:latin typeface="Times New Roman" panose="02020603050405020304" pitchFamily="18" charset="0"/>
                <a:cs typeface="Times New Roman" panose="02020603050405020304" pitchFamily="18" charset="0"/>
              </a:rPr>
              <a:t>mutually exclusive</a:t>
            </a:r>
            <a:r>
              <a:rPr lang="en-US" sz="2000" dirty="0">
                <a:latin typeface="Times New Roman" panose="02020603050405020304" pitchFamily="18" charset="0"/>
                <a:cs typeface="Times New Roman" panose="02020603050405020304" pitchFamily="18" charset="0"/>
              </a:rPr>
              <a:t> or </a:t>
            </a:r>
            <a:r>
              <a:rPr lang="en-US" sz="2000" b="1" dirty="0">
                <a:latin typeface="Times New Roman" panose="02020603050405020304" pitchFamily="18" charset="0"/>
                <a:cs typeface="Times New Roman" panose="02020603050405020304" pitchFamily="18" charset="0"/>
              </a:rPr>
              <a:t>disjoint</a:t>
            </a:r>
            <a:r>
              <a:rPr lang="en-US" sz="2000" dirty="0">
                <a:latin typeface="Times New Roman" panose="02020603050405020304" pitchFamily="18" charset="0"/>
                <a:cs typeface="Times New Roman" panose="02020603050405020304" pitchFamily="18" charset="0"/>
              </a:rPr>
              <a:t> if they cannot occur at the same time.</a:t>
            </a:r>
            <a:br>
              <a:rPr lang="en-US" sz="2000" dirty="0">
                <a:latin typeface="Times New Roman" panose="02020603050405020304" pitchFamily="18"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The probability that Event A occurs, given that Event B has occurred, is called a </a:t>
            </a:r>
            <a:r>
              <a:rPr lang="en-US" sz="2000" b="1" dirty="0">
                <a:latin typeface="Times New Roman" panose="02020603050405020304" pitchFamily="18" charset="0"/>
                <a:cs typeface="Times New Roman" panose="02020603050405020304" pitchFamily="18" charset="0"/>
              </a:rPr>
              <a:t>conditional probability</a:t>
            </a:r>
            <a:r>
              <a:rPr lang="en-US" sz="2000" dirty="0">
                <a:latin typeface="Times New Roman" panose="02020603050405020304" pitchFamily="18" charset="0"/>
                <a:cs typeface="Times New Roman" panose="02020603050405020304" pitchFamily="18" charset="0"/>
              </a:rPr>
              <a:t>. The conditional probability of Event A, given Event B, is denoted by the symbol P(A|B).</a:t>
            </a:r>
            <a:br>
              <a:rPr lang="en-US" sz="2000" dirty="0">
                <a:latin typeface="Times New Roman" panose="02020603050405020304" pitchFamily="18"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The </a:t>
            </a:r>
            <a:r>
              <a:rPr lang="en-US" sz="2000" b="1" dirty="0">
                <a:latin typeface="Times New Roman" panose="02020603050405020304" pitchFamily="18" charset="0"/>
                <a:cs typeface="Times New Roman" panose="02020603050405020304" pitchFamily="18" charset="0"/>
              </a:rPr>
              <a:t>complement</a:t>
            </a:r>
            <a:r>
              <a:rPr lang="en-US" sz="2000" dirty="0">
                <a:latin typeface="Times New Roman" panose="02020603050405020304" pitchFamily="18" charset="0"/>
                <a:cs typeface="Times New Roman" panose="02020603050405020304" pitchFamily="18" charset="0"/>
              </a:rPr>
              <a:t> of an event is the event not occurring. The probability that Event A will </a:t>
            </a:r>
            <a:r>
              <a:rPr lang="en-US" sz="2000" u="sng" dirty="0">
                <a:latin typeface="Times New Roman" panose="02020603050405020304" pitchFamily="18" charset="0"/>
                <a:cs typeface="Times New Roman" panose="02020603050405020304" pitchFamily="18" charset="0"/>
              </a:rPr>
              <a:t>not </a:t>
            </a:r>
            <a:r>
              <a:rPr lang="en-US" sz="2000" dirty="0">
                <a:latin typeface="Times New Roman" panose="02020603050405020304" pitchFamily="18" charset="0"/>
                <a:cs typeface="Times New Roman" panose="02020603050405020304" pitchFamily="18" charset="0"/>
              </a:rPr>
              <a:t>occur is denoted by P(A').</a:t>
            </a: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394880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7C2F18F5-E61A-4A53-B23D-D16D1052B933}" type="slidenum">
              <a:rPr lang="en-US"/>
              <a:pPr/>
              <a:t>25</a:t>
            </a:fld>
            <a:endParaRPr lang="en-US"/>
          </a:p>
        </p:txBody>
      </p:sp>
      <p:sp>
        <p:nvSpPr>
          <p:cNvPr id="9218" name="Rectangle 2"/>
          <p:cNvSpPr>
            <a:spLocks noGrp="1" noChangeArrowheads="1"/>
          </p:cNvSpPr>
          <p:nvPr>
            <p:ph type="title"/>
          </p:nvPr>
        </p:nvSpPr>
        <p:spPr>
          <a:xfrm>
            <a:off x="838200" y="457200"/>
            <a:ext cx="8162925" cy="523220"/>
          </a:xfrm>
        </p:spPr>
        <p:txBody>
          <a:bodyPr/>
          <a:lstStyle/>
          <a:p>
            <a:pPr algn="ctr"/>
            <a:r>
              <a:rPr lang="en-US" sz="2800" dirty="0">
                <a:latin typeface="Times New Roman" pitchFamily="18" charset="0"/>
                <a:cs typeface="Times New Roman" pitchFamily="18" charset="0"/>
              </a:rPr>
              <a:t>PROBABILITY</a:t>
            </a:r>
          </a:p>
        </p:txBody>
      </p:sp>
      <p:sp>
        <p:nvSpPr>
          <p:cNvPr id="9219" name="Rectangle 3"/>
          <p:cNvSpPr>
            <a:spLocks noGrp="1" noChangeArrowheads="1"/>
          </p:cNvSpPr>
          <p:nvPr>
            <p:ph type="body" idx="1"/>
          </p:nvPr>
        </p:nvSpPr>
        <p:spPr>
          <a:xfrm>
            <a:off x="912813" y="1905000"/>
            <a:ext cx="7621587" cy="4572000"/>
          </a:xfrm>
        </p:spPr>
        <p:txBody>
          <a:bodyPr/>
          <a:lstStyle/>
          <a:p>
            <a:r>
              <a:rPr lang="en-US" sz="2000" dirty="0">
                <a:latin typeface="Times New Roman" panose="02020603050405020304" pitchFamily="18" charset="0"/>
                <a:cs typeface="Times New Roman" panose="02020603050405020304" pitchFamily="18" charset="0"/>
              </a:rPr>
              <a:t>The probability that Events A and B </a:t>
            </a:r>
            <a:r>
              <a:rPr lang="en-US" sz="2000" i="1" dirty="0">
                <a:latin typeface="Times New Roman" panose="02020603050405020304" pitchFamily="18" charset="0"/>
                <a:cs typeface="Times New Roman" panose="02020603050405020304" pitchFamily="18" charset="0"/>
              </a:rPr>
              <a:t>both</a:t>
            </a:r>
            <a:r>
              <a:rPr lang="en-US" sz="2000" dirty="0">
                <a:latin typeface="Times New Roman" panose="02020603050405020304" pitchFamily="18" charset="0"/>
                <a:cs typeface="Times New Roman" panose="02020603050405020304" pitchFamily="18" charset="0"/>
              </a:rPr>
              <a:t> occur is the probability of the </a:t>
            </a:r>
            <a:r>
              <a:rPr lang="en-US" sz="2000" b="1" dirty="0">
                <a:latin typeface="Times New Roman" panose="02020603050405020304" pitchFamily="18" charset="0"/>
                <a:cs typeface="Times New Roman" panose="02020603050405020304" pitchFamily="18" charset="0"/>
              </a:rPr>
              <a:t>intersection</a:t>
            </a:r>
            <a:r>
              <a:rPr lang="en-US" sz="2000" dirty="0">
                <a:latin typeface="Times New Roman" panose="02020603050405020304" pitchFamily="18" charset="0"/>
                <a:cs typeface="Times New Roman" panose="02020603050405020304" pitchFamily="18" charset="0"/>
              </a:rPr>
              <a:t> of A and B. The probability of the intersection of Events A and B is denoted by P(A ∩ B). If Events A and B are mutually exclusive, P(A ∩ B) = 0.</a:t>
            </a:r>
            <a:br>
              <a:rPr lang="en-US" sz="2000" dirty="0">
                <a:latin typeface="Times New Roman" panose="02020603050405020304" pitchFamily="18"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The probability that Events A or B occur is the probability of the </a:t>
            </a:r>
            <a:r>
              <a:rPr lang="en-US" sz="2000" b="1" dirty="0">
                <a:latin typeface="Times New Roman" panose="02020603050405020304" pitchFamily="18" charset="0"/>
                <a:cs typeface="Times New Roman" panose="02020603050405020304" pitchFamily="18" charset="0"/>
              </a:rPr>
              <a:t>union</a:t>
            </a:r>
            <a:r>
              <a:rPr lang="en-US" sz="2000" dirty="0">
                <a:latin typeface="Times New Roman" panose="02020603050405020304" pitchFamily="18" charset="0"/>
                <a:cs typeface="Times New Roman" panose="02020603050405020304" pitchFamily="18" charset="0"/>
              </a:rPr>
              <a:t> of A and B. The probability of the union of Events A and B is denoted by P(A ∪ B) .</a:t>
            </a:r>
            <a:br>
              <a:rPr lang="en-US" sz="2000" dirty="0">
                <a:latin typeface="Times New Roman" panose="02020603050405020304" pitchFamily="18"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If the occurence of Event A changes the probability of Event B, then Events A and B are </a:t>
            </a:r>
            <a:r>
              <a:rPr lang="en-US" sz="2000" b="1" dirty="0">
                <a:latin typeface="Times New Roman" panose="02020603050405020304" pitchFamily="18" charset="0"/>
                <a:cs typeface="Times New Roman" panose="02020603050405020304" pitchFamily="18" charset="0"/>
              </a:rPr>
              <a:t>dependent</a:t>
            </a:r>
            <a:r>
              <a:rPr lang="en-US" sz="2000" dirty="0">
                <a:latin typeface="Times New Roman" panose="02020603050405020304" pitchFamily="18" charset="0"/>
                <a:cs typeface="Times New Roman" panose="02020603050405020304" pitchFamily="18" charset="0"/>
              </a:rPr>
              <a:t>. On the other hand, if the occurence of Event A does not change the probability of Event B, then Events A and B are </a:t>
            </a:r>
            <a:r>
              <a:rPr lang="en-US" sz="2000" b="1" dirty="0">
                <a:latin typeface="Times New Roman" panose="02020603050405020304" pitchFamily="18" charset="0"/>
                <a:cs typeface="Times New Roman" panose="02020603050405020304" pitchFamily="18" charset="0"/>
              </a:rPr>
              <a:t>independent</a:t>
            </a:r>
            <a:r>
              <a:rPr lang="en-US" sz="2000" dirty="0">
                <a:latin typeface="Times New Roman" panose="02020603050405020304" pitchFamily="18" charset="0"/>
                <a:cs typeface="Times New Roman" panose="02020603050405020304" pitchFamily="18" charset="0"/>
              </a:rPr>
              <a:t>.</a:t>
            </a:r>
          </a:p>
          <a:p>
            <a:pPr>
              <a:lnSpc>
                <a:spcPct val="80000"/>
              </a:lnSpc>
              <a:buFont typeface="Wingdings" pitchFamily="2" charset="2"/>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721333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7C2F18F5-E61A-4A53-B23D-D16D1052B933}" type="slidenum">
              <a:rPr lang="en-US"/>
              <a:pPr/>
              <a:t>26</a:t>
            </a:fld>
            <a:endParaRPr lang="en-US"/>
          </a:p>
        </p:txBody>
      </p:sp>
      <p:sp>
        <p:nvSpPr>
          <p:cNvPr id="9218" name="Rectangle 2"/>
          <p:cNvSpPr>
            <a:spLocks noGrp="1" noChangeArrowheads="1"/>
          </p:cNvSpPr>
          <p:nvPr>
            <p:ph type="title"/>
          </p:nvPr>
        </p:nvSpPr>
        <p:spPr>
          <a:xfrm>
            <a:off x="838200" y="457200"/>
            <a:ext cx="8162925" cy="523220"/>
          </a:xfrm>
        </p:spPr>
        <p:txBody>
          <a:bodyPr/>
          <a:lstStyle/>
          <a:p>
            <a:pPr algn="ctr"/>
            <a:r>
              <a:rPr lang="en-US" sz="2800" dirty="0">
                <a:latin typeface="Times New Roman" pitchFamily="18" charset="0"/>
                <a:cs typeface="Times New Roman" pitchFamily="18" charset="0"/>
              </a:rPr>
              <a:t>PROBABILITY</a:t>
            </a:r>
          </a:p>
        </p:txBody>
      </p:sp>
      <p:sp>
        <p:nvSpPr>
          <p:cNvPr id="9219" name="Rectangle 3"/>
          <p:cNvSpPr>
            <a:spLocks noGrp="1" noChangeArrowheads="1"/>
          </p:cNvSpPr>
          <p:nvPr>
            <p:ph type="body" idx="1"/>
          </p:nvPr>
        </p:nvSpPr>
        <p:spPr>
          <a:xfrm>
            <a:off x="912813" y="1905000"/>
            <a:ext cx="7621587" cy="4724400"/>
          </a:xfrm>
        </p:spPr>
        <p:txBody>
          <a:bodyPr/>
          <a:lstStyle/>
          <a:p>
            <a:pPr marL="0" indent="0" fontAlgn="t">
              <a:buNone/>
            </a:pPr>
            <a:r>
              <a:rPr lang="en-US" sz="2400" dirty="0">
                <a:latin typeface="Times New Roman" panose="02020603050405020304" pitchFamily="18" charset="0"/>
                <a:cs typeface="Times New Roman" panose="02020603050405020304" pitchFamily="18" charset="0"/>
              </a:rPr>
              <a:t>Rule of Subtraction</a:t>
            </a:r>
          </a:p>
          <a:p>
            <a:pPr marL="0" indent="0">
              <a:buNone/>
            </a:pPr>
            <a:r>
              <a:rPr lang="en-US" sz="2000" dirty="0">
                <a:latin typeface="Times New Roman" panose="02020603050405020304" pitchFamily="18" charset="0"/>
                <a:cs typeface="Times New Roman" panose="02020603050405020304" pitchFamily="18" charset="0"/>
              </a:rPr>
              <a:t>      In a </a:t>
            </a:r>
            <a:r>
              <a:rPr lang="en-US" sz="2000" dirty="0">
                <a:latin typeface="Times New Roman" panose="02020603050405020304" pitchFamily="18" charset="0"/>
                <a:cs typeface="Times New Roman" panose="02020603050405020304" pitchFamily="18" charset="0"/>
                <a:hlinkClick r:id="rId2"/>
              </a:rPr>
              <a:t>previous lesson</a:t>
            </a:r>
            <a:r>
              <a:rPr lang="en-US" sz="2000" dirty="0">
                <a:latin typeface="Times New Roman" panose="02020603050405020304" pitchFamily="18" charset="0"/>
                <a:cs typeface="Times New Roman" panose="02020603050405020304" pitchFamily="18" charset="0"/>
              </a:rPr>
              <a:t>, we learned two important properties of 	probability:</a:t>
            </a:r>
          </a:p>
          <a:p>
            <a:pPr lvl="1"/>
            <a:r>
              <a:rPr lang="en-US" sz="1800" dirty="0">
                <a:latin typeface="Times New Roman" panose="02020603050405020304" pitchFamily="18" charset="0"/>
                <a:cs typeface="Times New Roman" panose="02020603050405020304" pitchFamily="18" charset="0"/>
              </a:rPr>
              <a:t>The probability of an event ranges from 0 to 1.</a:t>
            </a:r>
          </a:p>
          <a:p>
            <a:pPr lvl="1"/>
            <a:r>
              <a:rPr lang="en-US" sz="1800" dirty="0">
                <a:latin typeface="Times New Roman" panose="02020603050405020304" pitchFamily="18" charset="0"/>
                <a:cs typeface="Times New Roman" panose="02020603050405020304" pitchFamily="18" charset="0"/>
              </a:rPr>
              <a:t>The sum of probabilities of all possible events equals 1.</a:t>
            </a:r>
          </a:p>
          <a:p>
            <a:pPr lvl="1"/>
            <a:r>
              <a:rPr lang="en-US" sz="1800" dirty="0">
                <a:latin typeface="Times New Roman" panose="02020603050405020304" pitchFamily="18" charset="0"/>
                <a:cs typeface="Times New Roman" panose="02020603050405020304" pitchFamily="18" charset="0"/>
              </a:rPr>
              <a:t>The rule of subtraction follows directly from these properties.</a:t>
            </a:r>
          </a:p>
          <a:p>
            <a:pPr marL="457200" lvl="1" indent="0">
              <a:buNone/>
            </a:pPr>
            <a:endParaRPr lang="en-US" sz="1600" dirty="0">
              <a:latin typeface="Times New Roman" panose="02020603050405020304" pitchFamily="18" charset="0"/>
              <a:cs typeface="Times New Roman" panose="02020603050405020304" pitchFamily="18" charset="0"/>
            </a:endParaRPr>
          </a:p>
          <a:p>
            <a:pPr lvl="1"/>
            <a:r>
              <a:rPr lang="en-US" sz="2000" b="1" dirty="0">
                <a:latin typeface="Times New Roman" panose="02020603050405020304" pitchFamily="18" charset="0"/>
                <a:cs typeface="Times New Roman" panose="02020603050405020304" pitchFamily="18" charset="0"/>
              </a:rPr>
              <a:t>Rule of Subtraction</a:t>
            </a:r>
            <a:r>
              <a:rPr lang="en-US" sz="2000" dirty="0">
                <a:latin typeface="Times New Roman" panose="02020603050405020304" pitchFamily="18" charset="0"/>
                <a:cs typeface="Times New Roman" panose="02020603050405020304" pitchFamily="18" charset="0"/>
              </a:rPr>
              <a:t> The probability that event A will occur is equal to 1 minus the probability that event A will </a:t>
            </a:r>
            <a:r>
              <a:rPr lang="en-US" sz="2000" u="sng" dirty="0">
                <a:latin typeface="Times New Roman" panose="02020603050405020304" pitchFamily="18" charset="0"/>
                <a:cs typeface="Times New Roman" panose="02020603050405020304" pitchFamily="18" charset="0"/>
              </a:rPr>
              <a:t>not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occur.P</a:t>
            </a:r>
            <a:r>
              <a:rPr lang="en-US" sz="2000" dirty="0">
                <a:latin typeface="Times New Roman" panose="02020603050405020304" pitchFamily="18" charset="0"/>
                <a:cs typeface="Times New Roman" panose="02020603050405020304" pitchFamily="18" charset="0"/>
              </a:rPr>
              <a:t>(A) = 1 - P(A')</a:t>
            </a:r>
          </a:p>
          <a:p>
            <a:pPr marL="0" indent="0">
              <a:buNone/>
            </a:pPr>
            <a:r>
              <a:rPr lang="en-US" sz="2000" dirty="0">
                <a:latin typeface="Times New Roman" panose="02020603050405020304" pitchFamily="18" charset="0"/>
                <a:cs typeface="Times New Roman" panose="02020603050405020304" pitchFamily="18" charset="0"/>
              </a:rPr>
              <a:t>	Suppose, for example, the probability that Bill will graduate 	from college is 0.80. What is the probability that Bill will not 	graduate from college? Based on the rule of subtraction, the 	probability that Bill will not graduate is 1.00 - 0.80 or 0.20.</a:t>
            </a:r>
          </a:p>
          <a:p>
            <a:pPr>
              <a:lnSpc>
                <a:spcPct val="80000"/>
              </a:lnSpc>
              <a:buFont typeface="Wingdings" pitchFamily="2" charset="2"/>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697035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7C2F18F5-E61A-4A53-B23D-D16D1052B933}" type="slidenum">
              <a:rPr lang="en-US"/>
              <a:pPr/>
              <a:t>27</a:t>
            </a:fld>
            <a:endParaRPr lang="en-US"/>
          </a:p>
        </p:txBody>
      </p:sp>
      <p:sp>
        <p:nvSpPr>
          <p:cNvPr id="9218" name="Rectangle 2"/>
          <p:cNvSpPr>
            <a:spLocks noGrp="1" noChangeArrowheads="1"/>
          </p:cNvSpPr>
          <p:nvPr>
            <p:ph type="title"/>
          </p:nvPr>
        </p:nvSpPr>
        <p:spPr>
          <a:xfrm>
            <a:off x="838200" y="457200"/>
            <a:ext cx="8162925" cy="523220"/>
          </a:xfrm>
        </p:spPr>
        <p:txBody>
          <a:bodyPr/>
          <a:lstStyle/>
          <a:p>
            <a:pPr algn="ctr"/>
            <a:r>
              <a:rPr lang="en-US" sz="2800" dirty="0">
                <a:latin typeface="Times New Roman" pitchFamily="18" charset="0"/>
                <a:cs typeface="Times New Roman" pitchFamily="18" charset="0"/>
              </a:rPr>
              <a:t>PROBABILITY</a:t>
            </a:r>
          </a:p>
        </p:txBody>
      </p:sp>
      <p:sp>
        <p:nvSpPr>
          <p:cNvPr id="9219" name="Rectangle 3"/>
          <p:cNvSpPr>
            <a:spLocks noGrp="1" noChangeArrowheads="1"/>
          </p:cNvSpPr>
          <p:nvPr>
            <p:ph type="body" idx="1"/>
          </p:nvPr>
        </p:nvSpPr>
        <p:spPr>
          <a:xfrm>
            <a:off x="912813" y="1905000"/>
            <a:ext cx="7621587" cy="4724400"/>
          </a:xfrm>
        </p:spPr>
        <p:txBody>
          <a:bodyPr/>
          <a:lstStyle/>
          <a:p>
            <a:pPr marL="0" indent="0" fontAlgn="t">
              <a:buNone/>
            </a:pPr>
            <a:r>
              <a:rPr lang="en-US" sz="2400" dirty="0">
                <a:latin typeface="Times New Roman" panose="02020603050405020304" pitchFamily="18" charset="0"/>
                <a:cs typeface="Times New Roman" panose="02020603050405020304" pitchFamily="18" charset="0"/>
              </a:rPr>
              <a:t>Rule of Multiplication</a:t>
            </a:r>
          </a:p>
          <a:p>
            <a:pPr marL="0" indent="0">
              <a:buNone/>
            </a:pPr>
            <a:r>
              <a:rPr lang="en-US" sz="2400" dirty="0">
                <a:latin typeface="Times New Roman" panose="02020603050405020304" pitchFamily="18" charset="0"/>
                <a:cs typeface="Times New Roman" panose="02020603050405020304" pitchFamily="18" charset="0"/>
              </a:rPr>
              <a:t>     The rule of multiplication applies to the situation </a:t>
            </a:r>
          </a:p>
          <a:p>
            <a:pPr marL="0" indent="0">
              <a:buNone/>
            </a:pPr>
            <a:r>
              <a:rPr lang="en-US" sz="2400" dirty="0">
                <a:latin typeface="Times New Roman" panose="02020603050405020304" pitchFamily="18" charset="0"/>
                <a:cs typeface="Times New Roman" panose="02020603050405020304" pitchFamily="18" charset="0"/>
              </a:rPr>
              <a:t>      when we want to know the probability of the </a:t>
            </a:r>
          </a:p>
          <a:p>
            <a:pPr marL="0" indent="0">
              <a:buNone/>
            </a:pPr>
            <a:r>
              <a:rPr lang="en-US" sz="2400" dirty="0">
                <a:latin typeface="Times New Roman" panose="02020603050405020304" pitchFamily="18" charset="0"/>
                <a:cs typeface="Times New Roman" panose="02020603050405020304" pitchFamily="18" charset="0"/>
              </a:rPr>
              <a:t>      intersection of two events; that is, we want to know </a:t>
            </a:r>
          </a:p>
          <a:p>
            <a:pPr marL="0" indent="0">
              <a:buNone/>
            </a:pPr>
            <a:r>
              <a:rPr lang="en-US" sz="2400" dirty="0">
                <a:latin typeface="Times New Roman" panose="02020603050405020304" pitchFamily="18" charset="0"/>
                <a:cs typeface="Times New Roman" panose="02020603050405020304" pitchFamily="18" charset="0"/>
              </a:rPr>
              <a:t>      the probability that two events (Event A and Event </a:t>
            </a:r>
          </a:p>
          <a:p>
            <a:pPr marL="0" indent="0">
              <a:buNone/>
            </a:pPr>
            <a:r>
              <a:rPr lang="en-US" sz="2400" dirty="0">
                <a:latin typeface="Times New Roman" panose="02020603050405020304" pitchFamily="18" charset="0"/>
                <a:cs typeface="Times New Roman" panose="02020603050405020304" pitchFamily="18" charset="0"/>
              </a:rPr>
              <a:t>      B) both occur.</a:t>
            </a:r>
          </a:p>
          <a:p>
            <a:pPr lvl="1"/>
            <a:r>
              <a:rPr lang="en-US" sz="2400" b="1" dirty="0">
                <a:latin typeface="Times New Roman" panose="02020603050405020304" pitchFamily="18" charset="0"/>
                <a:cs typeface="Times New Roman" panose="02020603050405020304" pitchFamily="18" charset="0"/>
              </a:rPr>
              <a:t>Rule of Multiplication</a:t>
            </a:r>
            <a:r>
              <a:rPr lang="en-US" sz="2400" dirty="0">
                <a:latin typeface="Times New Roman" panose="02020603050405020304" pitchFamily="18" charset="0"/>
                <a:cs typeface="Times New Roman" panose="02020603050405020304" pitchFamily="18" charset="0"/>
              </a:rPr>
              <a:t> The probability that Events A and B both occur is equal to the probability that Event A occurs times the probability that Event B occurs, given that A has occurred. P(A ∩ B) = P(A) P(B|A)</a:t>
            </a:r>
          </a:p>
          <a:p>
            <a:pPr>
              <a:lnSpc>
                <a:spcPct val="80000"/>
              </a:lnSpc>
              <a:buFont typeface="Wingdings" pitchFamily="2" charset="2"/>
              <a:buNone/>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455565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7C2F18F5-E61A-4A53-B23D-D16D1052B933}" type="slidenum">
              <a:rPr lang="en-US"/>
              <a:pPr/>
              <a:t>28</a:t>
            </a:fld>
            <a:endParaRPr lang="en-US" dirty="0"/>
          </a:p>
        </p:txBody>
      </p:sp>
      <p:sp>
        <p:nvSpPr>
          <p:cNvPr id="9218" name="Rectangle 2"/>
          <p:cNvSpPr>
            <a:spLocks noGrp="1" noChangeArrowheads="1"/>
          </p:cNvSpPr>
          <p:nvPr>
            <p:ph type="title"/>
          </p:nvPr>
        </p:nvSpPr>
        <p:spPr>
          <a:xfrm>
            <a:off x="838200" y="457200"/>
            <a:ext cx="8162925" cy="523220"/>
          </a:xfrm>
        </p:spPr>
        <p:txBody>
          <a:bodyPr/>
          <a:lstStyle/>
          <a:p>
            <a:pPr algn="ctr"/>
            <a:r>
              <a:rPr lang="en-US" sz="2800" dirty="0">
                <a:latin typeface="Times New Roman" pitchFamily="18" charset="0"/>
                <a:cs typeface="Times New Roman" pitchFamily="18" charset="0"/>
              </a:rPr>
              <a:t>PROBABILITY</a:t>
            </a:r>
          </a:p>
        </p:txBody>
      </p:sp>
      <p:sp>
        <p:nvSpPr>
          <p:cNvPr id="9219" name="Rectangle 3"/>
          <p:cNvSpPr>
            <a:spLocks noGrp="1" noChangeArrowheads="1"/>
          </p:cNvSpPr>
          <p:nvPr>
            <p:ph type="body" idx="1"/>
          </p:nvPr>
        </p:nvSpPr>
        <p:spPr>
          <a:xfrm>
            <a:off x="912813" y="1905000"/>
            <a:ext cx="7621587" cy="4724400"/>
          </a:xfrm>
        </p:spPr>
        <p:txBody>
          <a:bodyPr/>
          <a:lstStyle/>
          <a:p>
            <a:pPr marL="0" indent="0">
              <a:buNone/>
            </a:pPr>
            <a:r>
              <a:rPr lang="en-US" sz="2400" b="1" dirty="0"/>
              <a:t>Example</a:t>
            </a:r>
            <a:br>
              <a:rPr lang="en-US" sz="2400" dirty="0"/>
            </a:br>
            <a:r>
              <a:rPr lang="en-US" sz="2000" dirty="0">
                <a:latin typeface="Times New Roman" panose="02020603050405020304" pitchFamily="18" charset="0"/>
                <a:cs typeface="Times New Roman" panose="02020603050405020304" pitchFamily="18" charset="0"/>
              </a:rPr>
              <a:t>An urn contains 6 red marbles and 4 black marbles. Two marbles are drawn </a:t>
            </a:r>
            <a:r>
              <a:rPr lang="en-US" sz="2000" i="1" dirty="0">
                <a:latin typeface="Times New Roman" panose="02020603050405020304" pitchFamily="18" charset="0"/>
                <a:cs typeface="Times New Roman" panose="02020603050405020304" pitchFamily="18" charset="0"/>
              </a:rPr>
              <a:t>without replacement</a:t>
            </a:r>
            <a:r>
              <a:rPr lang="en-US" sz="2000" dirty="0">
                <a:latin typeface="Times New Roman" panose="02020603050405020304" pitchFamily="18" charset="0"/>
                <a:cs typeface="Times New Roman" panose="02020603050405020304" pitchFamily="18" charset="0"/>
              </a:rPr>
              <a:t> from the urn. What is the probability that both of the marbles are black?</a:t>
            </a:r>
          </a:p>
          <a:p>
            <a:pPr marL="0" indent="0">
              <a:buNone/>
            </a:pPr>
            <a:r>
              <a:rPr lang="en-US" sz="2000" i="1" dirty="0">
                <a:latin typeface="Times New Roman" panose="02020603050405020304" pitchFamily="18" charset="0"/>
                <a:cs typeface="Times New Roman" panose="02020603050405020304" pitchFamily="18" charset="0"/>
              </a:rPr>
              <a:t>Solution:</a:t>
            </a:r>
            <a:r>
              <a:rPr lang="en-US" sz="2000" dirty="0">
                <a:latin typeface="Times New Roman" panose="02020603050405020304" pitchFamily="18" charset="0"/>
                <a:cs typeface="Times New Roman" panose="02020603050405020304" pitchFamily="18" charset="0"/>
              </a:rPr>
              <a:t> Let A = the event that the first marble is black; and let B = the event that the second marble is black. We know the 	following:</a:t>
            </a:r>
          </a:p>
          <a:p>
            <a:pPr marL="0" indent="0">
              <a:buNone/>
            </a:pPr>
            <a:r>
              <a:rPr lang="en-US" sz="2000" dirty="0">
                <a:latin typeface="Times New Roman" panose="02020603050405020304" pitchFamily="18" charset="0"/>
                <a:cs typeface="Times New Roman" panose="02020603050405020304" pitchFamily="18" charset="0"/>
              </a:rPr>
              <a:t>	In the beginning, there are 10 marbles in the urn, 4 of which are 	black. Therefore, P(A) = 4/10.</a:t>
            </a:r>
          </a:p>
          <a:p>
            <a:pPr marL="0" indent="0">
              <a:buNone/>
            </a:pPr>
            <a:r>
              <a:rPr lang="en-US" sz="2000" dirty="0">
                <a:latin typeface="Times New Roman" panose="02020603050405020304" pitchFamily="18" charset="0"/>
                <a:cs typeface="Times New Roman" panose="02020603050405020304" pitchFamily="18" charset="0"/>
              </a:rPr>
              <a:t>	After the first selection, there are 9 marbles in the urn, 3 of 	which are black. Therefore, P(B|A) = 3/9.</a:t>
            </a:r>
          </a:p>
          <a:p>
            <a:pPr marL="0" indent="0">
              <a:buNone/>
            </a:pPr>
            <a:r>
              <a:rPr lang="en-US" sz="2000" dirty="0">
                <a:latin typeface="Times New Roman" panose="02020603050405020304" pitchFamily="18" charset="0"/>
                <a:cs typeface="Times New Roman" panose="02020603050405020304" pitchFamily="18" charset="0"/>
              </a:rPr>
              <a:t>	Therefore, based on the rule of multiplication:</a:t>
            </a:r>
          </a:p>
          <a:p>
            <a:pPr marL="0" indent="0">
              <a:buNone/>
            </a:pPr>
            <a:r>
              <a:rPr lang="en-US" sz="2000" dirty="0">
                <a:latin typeface="Times New Roman" panose="02020603050405020304" pitchFamily="18" charset="0"/>
                <a:cs typeface="Times New Roman" panose="02020603050405020304" pitchFamily="18" charset="0"/>
              </a:rPr>
              <a:t>	P(A ∩ B) = P(A) P(B|A)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P(A ∩ B) = (4/10) * (3/9) = 12/90 = 2/15</a:t>
            </a:r>
          </a:p>
          <a:p>
            <a:pPr>
              <a:lnSpc>
                <a:spcPct val="80000"/>
              </a:lnSpc>
              <a:buFont typeface="Wingdings" pitchFamily="2" charset="2"/>
              <a:buNone/>
            </a:pPr>
            <a:endParaRPr lang="en-US" sz="2400" dirty="0">
              <a:latin typeface="Times New Roman" pitchFamily="18" charset="0"/>
              <a:cs typeface="Times New Roman" panose="02020603050405020304" pitchFamily="18" charset="0"/>
            </a:endParaRPr>
          </a:p>
        </p:txBody>
      </p:sp>
    </p:spTree>
    <p:extLst>
      <p:ext uri="{BB962C8B-B14F-4D97-AF65-F5344CB8AC3E}">
        <p14:creationId xmlns:p14="http://schemas.microsoft.com/office/powerpoint/2010/main" val="10213917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7C2F18F5-E61A-4A53-B23D-D16D1052B933}" type="slidenum">
              <a:rPr lang="en-US"/>
              <a:pPr/>
              <a:t>29</a:t>
            </a:fld>
            <a:endParaRPr lang="en-US" dirty="0"/>
          </a:p>
        </p:txBody>
      </p:sp>
      <p:sp>
        <p:nvSpPr>
          <p:cNvPr id="9218" name="Rectangle 2"/>
          <p:cNvSpPr>
            <a:spLocks noGrp="1" noChangeArrowheads="1"/>
          </p:cNvSpPr>
          <p:nvPr>
            <p:ph type="title"/>
          </p:nvPr>
        </p:nvSpPr>
        <p:spPr>
          <a:xfrm>
            <a:off x="838200" y="457200"/>
            <a:ext cx="8162925" cy="523220"/>
          </a:xfrm>
        </p:spPr>
        <p:txBody>
          <a:bodyPr/>
          <a:lstStyle/>
          <a:p>
            <a:pPr algn="ctr"/>
            <a:r>
              <a:rPr lang="en-US" sz="2800" dirty="0">
                <a:latin typeface="Times New Roman" pitchFamily="18" charset="0"/>
                <a:cs typeface="Times New Roman" pitchFamily="18" charset="0"/>
              </a:rPr>
              <a:t>PROBABILITY</a:t>
            </a:r>
          </a:p>
        </p:txBody>
      </p:sp>
      <p:sp>
        <p:nvSpPr>
          <p:cNvPr id="9219" name="Rectangle 3"/>
          <p:cNvSpPr>
            <a:spLocks noGrp="1" noChangeArrowheads="1"/>
          </p:cNvSpPr>
          <p:nvPr>
            <p:ph type="body" idx="1"/>
          </p:nvPr>
        </p:nvSpPr>
        <p:spPr>
          <a:xfrm>
            <a:off x="912813" y="1905000"/>
            <a:ext cx="7621587" cy="4876800"/>
          </a:xfrm>
        </p:spPr>
        <p:txBody>
          <a:bodyPr/>
          <a:lstStyle/>
          <a:p>
            <a:pPr marL="0" indent="0" fontAlgn="t">
              <a:buNone/>
            </a:pPr>
            <a:r>
              <a:rPr lang="en-US" sz="2800" dirty="0">
                <a:latin typeface="Times New Roman" panose="02020603050405020304" pitchFamily="18" charset="0"/>
                <a:cs typeface="Times New Roman" panose="02020603050405020304" pitchFamily="18" charset="0"/>
              </a:rPr>
              <a:t>Rule of Addition</a:t>
            </a:r>
          </a:p>
          <a:p>
            <a:pPr marL="0" indent="0">
              <a:buNone/>
            </a:pPr>
            <a:r>
              <a:rPr lang="en-US" sz="2300" dirty="0">
                <a:latin typeface="Times New Roman" panose="02020603050405020304" pitchFamily="18" charset="0"/>
                <a:cs typeface="Times New Roman" panose="02020603050405020304" pitchFamily="18" charset="0"/>
              </a:rPr>
              <a:t>The rule of addition applies to the following situation. We have two events, and we want to know the probability that either event occurs.</a:t>
            </a:r>
          </a:p>
          <a:p>
            <a:r>
              <a:rPr lang="en-US" sz="2300" b="1" dirty="0">
                <a:latin typeface="Times New Roman" panose="02020603050405020304" pitchFamily="18" charset="0"/>
                <a:cs typeface="Times New Roman" panose="02020603050405020304" pitchFamily="18" charset="0"/>
              </a:rPr>
              <a:t>Rule of Addition</a:t>
            </a:r>
            <a:r>
              <a:rPr lang="en-US" sz="2300" dirty="0">
                <a:latin typeface="Times New Roman" panose="02020603050405020304" pitchFamily="18" charset="0"/>
                <a:cs typeface="Times New Roman" panose="02020603050405020304" pitchFamily="18" charset="0"/>
              </a:rPr>
              <a:t> The probability that Event A or Event B occurs is equal to the probability that Event A occurs plus the probability that Event B occurs minus the probability that both Events A and B occur.  P(A ∪ B) = P(A) + P(B) - P(A ∩ B)</a:t>
            </a:r>
          </a:p>
          <a:p>
            <a:pPr marL="0" indent="0">
              <a:buNone/>
            </a:pPr>
            <a:r>
              <a:rPr lang="en-US" sz="2300" u="sng" dirty="0">
                <a:latin typeface="Times New Roman" panose="02020603050405020304" pitchFamily="18" charset="0"/>
                <a:cs typeface="Times New Roman" panose="02020603050405020304" pitchFamily="18" charset="0"/>
              </a:rPr>
              <a:t>Note:</a:t>
            </a:r>
            <a:r>
              <a:rPr lang="en-US" sz="2300" dirty="0">
                <a:latin typeface="Times New Roman" panose="02020603050405020304" pitchFamily="18" charset="0"/>
                <a:cs typeface="Times New Roman" panose="02020603050405020304" pitchFamily="18" charset="0"/>
              </a:rPr>
              <a:t> Invoking the fact that P(A ∩ B) = P( A )P( B | A ), the Addition Rule can also be expressed as </a:t>
            </a:r>
            <a:br>
              <a:rPr lang="en-US" sz="2300" dirty="0">
                <a:latin typeface="Times New Roman" panose="02020603050405020304" pitchFamily="18" charset="0"/>
                <a:cs typeface="Times New Roman" panose="02020603050405020304" pitchFamily="18" charset="0"/>
              </a:rPr>
            </a:br>
            <a:r>
              <a:rPr lang="en-US" sz="2300" dirty="0">
                <a:latin typeface="Times New Roman" panose="02020603050405020304" pitchFamily="18" charset="0"/>
                <a:cs typeface="Times New Roman" panose="02020603050405020304" pitchFamily="18" charset="0"/>
              </a:rPr>
              <a:t>P(A ∪ B) = P(A) + P(B) - P(A)P( B | A )</a:t>
            </a:r>
          </a:p>
          <a:p>
            <a:pPr>
              <a:lnSpc>
                <a:spcPct val="80000"/>
              </a:lnSpc>
              <a:buFont typeface="Wingdings" pitchFamily="2" charset="2"/>
              <a:buNone/>
            </a:pPr>
            <a:endParaRPr lang="en-US" sz="2400" dirty="0">
              <a:latin typeface="Times New Roman" pitchFamily="18" charset="0"/>
              <a:cs typeface="Times New Roman" panose="02020603050405020304" pitchFamily="18" charset="0"/>
            </a:endParaRPr>
          </a:p>
        </p:txBody>
      </p:sp>
    </p:spTree>
    <p:extLst>
      <p:ext uri="{BB962C8B-B14F-4D97-AF65-F5344CB8AC3E}">
        <p14:creationId xmlns:p14="http://schemas.microsoft.com/office/powerpoint/2010/main" val="14796166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7C2F18F5-E61A-4A53-B23D-D16D1052B933}" type="slidenum">
              <a:rPr lang="en-US"/>
              <a:pPr/>
              <a:t>30</a:t>
            </a:fld>
            <a:endParaRPr lang="en-US" dirty="0"/>
          </a:p>
        </p:txBody>
      </p:sp>
      <p:sp>
        <p:nvSpPr>
          <p:cNvPr id="9218" name="Rectangle 2"/>
          <p:cNvSpPr>
            <a:spLocks noGrp="1" noChangeArrowheads="1"/>
          </p:cNvSpPr>
          <p:nvPr>
            <p:ph type="title"/>
          </p:nvPr>
        </p:nvSpPr>
        <p:spPr>
          <a:xfrm>
            <a:off x="838200" y="457200"/>
            <a:ext cx="8162925" cy="523220"/>
          </a:xfrm>
        </p:spPr>
        <p:txBody>
          <a:bodyPr/>
          <a:lstStyle/>
          <a:p>
            <a:pPr algn="ctr"/>
            <a:r>
              <a:rPr lang="en-US" sz="2800" dirty="0">
                <a:latin typeface="Times New Roman" pitchFamily="18" charset="0"/>
                <a:cs typeface="Times New Roman" pitchFamily="18" charset="0"/>
              </a:rPr>
              <a:t>PROBABILITY</a:t>
            </a:r>
          </a:p>
        </p:txBody>
      </p:sp>
      <p:sp>
        <p:nvSpPr>
          <p:cNvPr id="9219" name="Rectangle 3"/>
          <p:cNvSpPr>
            <a:spLocks noGrp="1" noChangeArrowheads="1"/>
          </p:cNvSpPr>
          <p:nvPr>
            <p:ph type="body" idx="1"/>
          </p:nvPr>
        </p:nvSpPr>
        <p:spPr>
          <a:xfrm>
            <a:off x="912813" y="1905000"/>
            <a:ext cx="7621587" cy="4876800"/>
          </a:xfrm>
        </p:spPr>
        <p:txBody>
          <a:bodyPr/>
          <a:lstStyle/>
          <a:p>
            <a:pPr marL="0" indent="0">
              <a:buNone/>
            </a:pPr>
            <a:r>
              <a:rPr lang="en-US" sz="2800" b="1" dirty="0">
                <a:latin typeface="Times New Roman" panose="02020603050405020304" pitchFamily="18" charset="0"/>
                <a:cs typeface="Times New Roman" panose="02020603050405020304" pitchFamily="18" charset="0"/>
              </a:rPr>
              <a:t>Example</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A student goes to the library. The probability that she checks out (a) a work of fiction is 0.40, (b) a work of non-fiction is 0.30, and (c) both fiction and non-fiction is 0.20. What is the probability that the student checks out a work of fiction, non-fiction, or both?</a:t>
            </a:r>
          </a:p>
          <a:p>
            <a:pPr marL="0" indent="0">
              <a:buNone/>
            </a:pPr>
            <a:r>
              <a:rPr lang="en-US" sz="2400" i="1" dirty="0">
                <a:latin typeface="Times New Roman" panose="02020603050405020304" pitchFamily="18" charset="0"/>
                <a:cs typeface="Times New Roman" panose="02020603050405020304" pitchFamily="18" charset="0"/>
              </a:rPr>
              <a:t>	Solution:</a:t>
            </a:r>
            <a:r>
              <a:rPr lang="en-US" sz="2400" dirty="0">
                <a:latin typeface="Times New Roman" panose="02020603050405020304" pitchFamily="18" charset="0"/>
                <a:cs typeface="Times New Roman" panose="02020603050405020304" pitchFamily="18" charset="0"/>
              </a:rPr>
              <a:t> Let F = the event that the student checks 	out fiction; and let N = the event that the student 	checks out non-fiction. Then, based on the rule of 	addition:</a:t>
            </a:r>
          </a:p>
          <a:p>
            <a:pPr marL="0" indent="0">
              <a:buNone/>
            </a:pPr>
            <a:r>
              <a:rPr lang="en-US" sz="2400" dirty="0">
                <a:latin typeface="Times New Roman" panose="02020603050405020304" pitchFamily="18" charset="0"/>
                <a:cs typeface="Times New Roman" panose="02020603050405020304" pitchFamily="18" charset="0"/>
              </a:rPr>
              <a:t>		P(F ∪ N) = P(F) + P(N) - P(F ∩ N)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P(F ∪ N) = 0.40 + 0.30 - 0.20 = 0.50</a:t>
            </a:r>
          </a:p>
          <a:p>
            <a:pPr>
              <a:lnSpc>
                <a:spcPct val="80000"/>
              </a:lnSpc>
              <a:buFont typeface="Wingdings" pitchFamily="2" charset="2"/>
              <a:buNone/>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12750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26951BE3-0272-4ECF-AC5D-BC349A3C81AA}" type="slidenum">
              <a:rPr lang="en-US"/>
              <a:pPr/>
              <a:t>31</a:t>
            </a:fld>
            <a:endParaRPr lang="en-US" dirty="0"/>
          </a:p>
        </p:txBody>
      </p:sp>
      <p:sp>
        <p:nvSpPr>
          <p:cNvPr id="10242" name="Rectangle 2"/>
          <p:cNvSpPr>
            <a:spLocks noGrp="1" noChangeArrowheads="1"/>
          </p:cNvSpPr>
          <p:nvPr>
            <p:ph type="title"/>
          </p:nvPr>
        </p:nvSpPr>
        <p:spPr>
          <a:xfrm>
            <a:off x="838200" y="533400"/>
            <a:ext cx="8162925" cy="523220"/>
          </a:xfrm>
        </p:spPr>
        <p:txBody>
          <a:bodyPr/>
          <a:lstStyle/>
          <a:p>
            <a:pPr algn="ctr"/>
            <a:r>
              <a:rPr lang="en-US" sz="2800" dirty="0">
                <a:latin typeface="Times New Roman" pitchFamily="18" charset="0"/>
                <a:cs typeface="Times New Roman" pitchFamily="18" charset="0"/>
              </a:rPr>
              <a:t>PROBABILITY</a:t>
            </a:r>
          </a:p>
        </p:txBody>
      </p:sp>
      <mc:AlternateContent xmlns:mc="http://schemas.openxmlformats.org/markup-compatibility/2006" xmlns:a14="http://schemas.microsoft.com/office/drawing/2010/main">
        <mc:Choice Requires="a14">
          <p:sp>
            <p:nvSpPr>
              <p:cNvPr id="10243" name="Rectangle 3"/>
              <p:cNvSpPr>
                <a:spLocks noGrp="1" noChangeArrowheads="1"/>
              </p:cNvSpPr>
              <p:nvPr>
                <p:ph type="body" idx="1"/>
              </p:nvPr>
            </p:nvSpPr>
            <p:spPr>
              <a:xfrm>
                <a:off x="990600" y="1905000"/>
                <a:ext cx="7543800" cy="4724400"/>
              </a:xfrm>
            </p:spPr>
            <p:txBody>
              <a:bodyPr/>
              <a:lstStyle/>
              <a:p>
                <a:pPr marL="609600" indent="-609600">
                  <a:lnSpc>
                    <a:spcPct val="90000"/>
                  </a:lnSpc>
                  <a:buFont typeface="Wingdings" pitchFamily="2" charset="2"/>
                  <a:buNone/>
                </a:pPr>
                <a:r>
                  <a:rPr lang="en-US" sz="2800" dirty="0">
                    <a:latin typeface="Times New Roman" pitchFamily="18" charset="0"/>
                  </a:rPr>
                  <a:t>3.7 Bayes’ Theorem</a:t>
                </a:r>
              </a:p>
              <a:p>
                <a:pPr marL="609600" indent="-609600">
                  <a:lnSpc>
                    <a:spcPct val="90000"/>
                  </a:lnSpc>
                  <a:buFont typeface="Wingdings" pitchFamily="2" charset="2"/>
                  <a:buNone/>
                </a:pPr>
                <a:r>
                  <a:rPr lang="en-US" sz="2400" dirty="0">
                    <a:latin typeface="Times New Roman" pitchFamily="18" charset="0"/>
                  </a:rPr>
                  <a:t>It is a useful tool for calculating conditional probabilities.</a:t>
                </a:r>
              </a:p>
              <a:p>
                <a:pPr marL="609600" indent="-609600">
                  <a:lnSpc>
                    <a:spcPct val="90000"/>
                  </a:lnSpc>
                  <a:buFont typeface="Wingdings" pitchFamily="2" charset="2"/>
                  <a:buNone/>
                </a:pPr>
                <a:r>
                  <a:rPr lang="en-US" sz="2400" dirty="0">
                    <a:latin typeface="Times New Roman" pitchFamily="18" charset="0"/>
                  </a:rPr>
                  <a:t>Theorem: Let A1, A2, …., An be a set of mutually exclusive events that together form the sample space S.  Let B be any event from the sample space, such that P(B) &gt; 0, then,</a:t>
                </a:r>
              </a:p>
              <a:p>
                <a:pPr marL="609600" indent="-609600">
                  <a:lnSpc>
                    <a:spcPct val="90000"/>
                  </a:lnSpc>
                  <a:buFont typeface="Wingdings" pitchFamily="2" charset="2"/>
                  <a:buNone/>
                </a:pPr>
                <a:r>
                  <a:rPr lang="en-US" sz="2400" dirty="0">
                    <a:latin typeface="Times New Roman" pitchFamily="18" charset="0"/>
                  </a:rPr>
                  <a:t>	P(</a:t>
                </a:r>
                <a:r>
                  <a:rPr lang="en-US" sz="2400" dirty="0" err="1">
                    <a:latin typeface="Times New Roman" pitchFamily="18" charset="0"/>
                  </a:rPr>
                  <a:t>Ak</a:t>
                </a:r>
                <a:r>
                  <a:rPr lang="en-US" sz="2400" dirty="0">
                    <a:latin typeface="Times New Roman" pitchFamily="18" charset="0"/>
                  </a:rPr>
                  <a:t> /B) = </a:t>
                </a:r>
                <a14:m>
                  <m:oMath xmlns:m="http://schemas.openxmlformats.org/officeDocument/2006/math">
                    <m:f>
                      <m:fPr>
                        <m:ctrlPr>
                          <a:rPr lang="en-US" sz="2400" i="1" smtClean="0">
                            <a:latin typeface="Cambria Math" panose="02040503050406030204" pitchFamily="18" charset="0"/>
                          </a:rPr>
                        </m:ctrlPr>
                      </m:fPr>
                      <m:num>
                        <m:r>
                          <a:rPr lang="en-US" sz="2400" b="0" i="1" smtClean="0">
                            <a:latin typeface="Cambria Math"/>
                          </a:rPr>
                          <m:t>𝑃</m:t>
                        </m:r>
                        <m:r>
                          <a:rPr lang="en-US" sz="2400" b="0" i="1" smtClean="0">
                            <a:latin typeface="Cambria Math"/>
                          </a:rPr>
                          <m:t>(</m:t>
                        </m:r>
                        <m:r>
                          <a:rPr lang="en-US" sz="2400" b="0" i="1" smtClean="0">
                            <a:latin typeface="Cambria Math"/>
                          </a:rPr>
                          <m:t>𝐴𝑘𝐵</m:t>
                        </m:r>
                        <m:r>
                          <a:rPr lang="en-US" sz="2400" b="0" i="1" smtClean="0">
                            <a:latin typeface="Cambria Math"/>
                          </a:rPr>
                          <m:t>)</m:t>
                        </m:r>
                      </m:num>
                      <m:den>
                        <m:r>
                          <a:rPr lang="en-US" sz="2400" b="0" i="1" smtClean="0">
                            <a:latin typeface="Cambria Math"/>
                          </a:rPr>
                          <m:t>𝑃</m:t>
                        </m:r>
                        <m:d>
                          <m:dPr>
                            <m:ctrlPr>
                              <a:rPr lang="en-US" sz="2400" b="0" i="1" smtClean="0">
                                <a:latin typeface="Cambria Math" panose="02040503050406030204" pitchFamily="18" charset="0"/>
                              </a:rPr>
                            </m:ctrlPr>
                          </m:dPr>
                          <m:e>
                            <m:r>
                              <a:rPr lang="en-US" sz="2400" b="0" i="1" smtClean="0">
                                <a:latin typeface="Cambria Math"/>
                              </a:rPr>
                              <m:t>𝐴</m:t>
                            </m:r>
                            <m:r>
                              <a:rPr lang="en-US" sz="2400" b="0" i="1" smtClean="0">
                                <a:latin typeface="Cambria Math"/>
                              </a:rPr>
                              <m:t>1</m:t>
                            </m:r>
                            <m:r>
                              <a:rPr lang="en-US" sz="2400" b="0" i="1" smtClean="0">
                                <a:latin typeface="Cambria Math"/>
                              </a:rPr>
                              <m:t>𝐵</m:t>
                            </m:r>
                          </m:e>
                        </m:d>
                        <m:r>
                          <a:rPr lang="en-US" sz="2400" b="0" i="1" smtClean="0">
                            <a:latin typeface="Cambria Math"/>
                          </a:rPr>
                          <m:t>+</m:t>
                        </m:r>
                        <m:r>
                          <a:rPr lang="en-US" sz="2400" b="0" i="1" smtClean="0">
                            <a:latin typeface="Cambria Math"/>
                          </a:rPr>
                          <m:t>𝑃</m:t>
                        </m:r>
                        <m:d>
                          <m:dPr>
                            <m:ctrlPr>
                              <a:rPr lang="en-US" sz="2400" b="0" i="1" smtClean="0">
                                <a:latin typeface="Cambria Math" panose="02040503050406030204" pitchFamily="18" charset="0"/>
                              </a:rPr>
                            </m:ctrlPr>
                          </m:dPr>
                          <m:e>
                            <m:r>
                              <a:rPr lang="en-US" sz="2400" b="0" i="1" smtClean="0">
                                <a:latin typeface="Cambria Math"/>
                              </a:rPr>
                              <m:t>𝐴</m:t>
                            </m:r>
                            <m:r>
                              <a:rPr lang="en-US" sz="2400" b="0" i="1" smtClean="0">
                                <a:latin typeface="Cambria Math"/>
                              </a:rPr>
                              <m:t>2</m:t>
                            </m:r>
                            <m:r>
                              <a:rPr lang="en-US" sz="2400" b="0" i="1" smtClean="0">
                                <a:latin typeface="Cambria Math"/>
                              </a:rPr>
                              <m:t>𝐵</m:t>
                            </m:r>
                          </m:e>
                        </m:d>
                        <m:r>
                          <a:rPr lang="en-US" sz="2400" b="0" i="1" smtClean="0">
                            <a:latin typeface="Cambria Math"/>
                          </a:rPr>
                          <m:t>+ …+</m:t>
                        </m:r>
                        <m:r>
                          <a:rPr lang="en-US" sz="2400" b="0" i="1" smtClean="0">
                            <a:latin typeface="Cambria Math"/>
                          </a:rPr>
                          <m:t>𝑃</m:t>
                        </m:r>
                        <m:d>
                          <m:dPr>
                            <m:ctrlPr>
                              <a:rPr lang="en-US" sz="2400" b="0" i="1" smtClean="0">
                                <a:latin typeface="Cambria Math" panose="02040503050406030204" pitchFamily="18" charset="0"/>
                              </a:rPr>
                            </m:ctrlPr>
                          </m:dPr>
                          <m:e>
                            <m:r>
                              <a:rPr lang="en-US" sz="2400" b="0" i="1" smtClean="0">
                                <a:latin typeface="Cambria Math"/>
                              </a:rPr>
                              <m:t>𝐴𝑛𝐵</m:t>
                            </m:r>
                          </m:e>
                        </m:d>
                        <m:r>
                          <a:rPr lang="en-US" sz="2400" b="0" i="1" smtClean="0">
                            <a:latin typeface="Cambria Math"/>
                          </a:rPr>
                          <m:t>  </m:t>
                        </m:r>
                      </m:den>
                    </m:f>
                  </m:oMath>
                </a14:m>
                <a:r>
                  <a:rPr lang="en-US" sz="2400" dirty="0">
                    <a:latin typeface="Times New Roman" pitchFamily="18" charset="0"/>
                  </a:rPr>
                  <a:t>, or simply</a:t>
                </a:r>
              </a:p>
              <a:p>
                <a:pPr marL="609600" indent="-609600">
                  <a:lnSpc>
                    <a:spcPct val="90000"/>
                  </a:lnSpc>
                  <a:buFont typeface="Wingdings" pitchFamily="2" charset="2"/>
                  <a:buNone/>
                </a:pPr>
                <a:endParaRPr lang="en-US" sz="2400" dirty="0">
                  <a:latin typeface="Times New Roman" pitchFamily="18" charset="0"/>
                </a:endParaRPr>
              </a:p>
              <a:p>
                <a:pPr marL="609600" indent="-609600">
                  <a:lnSpc>
                    <a:spcPct val="90000"/>
                  </a:lnSpc>
                  <a:buFont typeface="Wingdings" pitchFamily="2" charset="2"/>
                  <a:buNone/>
                </a:pPr>
                <a:r>
                  <a:rPr lang="en-US" sz="2400" dirty="0">
                    <a:latin typeface="Times New Roman" pitchFamily="18" charset="0"/>
                  </a:rPr>
                  <a:t>	P(</a:t>
                </a:r>
                <a:r>
                  <a:rPr lang="en-US" sz="2400" dirty="0" err="1">
                    <a:latin typeface="Times New Roman" pitchFamily="18" charset="0"/>
                  </a:rPr>
                  <a:t>AkB</a:t>
                </a:r>
                <a:r>
                  <a:rPr lang="en-US" sz="2400" dirty="0">
                    <a:latin typeface="Times New Roman" pitchFamily="18" charset="0"/>
                  </a:rPr>
                  <a:t>) = </a:t>
                </a:r>
                <a14:m>
                  <m:oMath xmlns:m="http://schemas.openxmlformats.org/officeDocument/2006/math">
                    <m:f>
                      <m:fPr>
                        <m:ctrlPr>
                          <a:rPr lang="en-US" sz="2400" i="1" smtClean="0">
                            <a:latin typeface="Cambria Math" panose="02040503050406030204" pitchFamily="18" charset="0"/>
                          </a:rPr>
                        </m:ctrlPr>
                      </m:fPr>
                      <m:num>
                        <m:r>
                          <a:rPr lang="en-US" sz="2400" b="0" i="1" smtClean="0">
                            <a:latin typeface="Cambria Math"/>
                          </a:rPr>
                          <m:t>𝑃</m:t>
                        </m:r>
                        <m:d>
                          <m:dPr>
                            <m:ctrlPr>
                              <a:rPr lang="en-US" sz="2400" b="0" i="1" smtClean="0">
                                <a:latin typeface="Cambria Math" panose="02040503050406030204" pitchFamily="18" charset="0"/>
                              </a:rPr>
                            </m:ctrlPr>
                          </m:dPr>
                          <m:e>
                            <m:r>
                              <a:rPr lang="en-US" sz="2400" b="0" i="1" smtClean="0">
                                <a:latin typeface="Cambria Math"/>
                              </a:rPr>
                              <m:t>𝐴𝑘</m:t>
                            </m:r>
                          </m:e>
                        </m:d>
                        <m:r>
                          <a:rPr lang="en-US" sz="2400" b="0" i="1" smtClean="0">
                            <a:latin typeface="Cambria Math"/>
                          </a:rPr>
                          <m:t>𝑃</m:t>
                        </m:r>
                        <m:r>
                          <a:rPr lang="en-US" sz="2400" b="0" i="1" smtClean="0">
                            <a:latin typeface="Cambria Math"/>
                          </a:rPr>
                          <m:t>(</m:t>
                        </m:r>
                        <m:f>
                          <m:fPr>
                            <m:ctrlPr>
                              <a:rPr lang="en-US" sz="2400" b="0" i="1" smtClean="0">
                                <a:latin typeface="Cambria Math" panose="02040503050406030204" pitchFamily="18" charset="0"/>
                              </a:rPr>
                            </m:ctrlPr>
                          </m:fPr>
                          <m:num>
                            <m:r>
                              <a:rPr lang="en-US" sz="2400" b="0" i="1" smtClean="0">
                                <a:latin typeface="Cambria Math"/>
                              </a:rPr>
                              <m:t>𝐵</m:t>
                            </m:r>
                          </m:num>
                          <m:den>
                            <m:r>
                              <a:rPr lang="en-US" sz="2400" b="0" i="1" smtClean="0">
                                <a:latin typeface="Cambria Math"/>
                              </a:rPr>
                              <m:t>𝐴𝑘</m:t>
                            </m:r>
                          </m:den>
                        </m:f>
                        <m:r>
                          <a:rPr lang="en-US" sz="2400" b="0" i="1" smtClean="0">
                            <a:latin typeface="Cambria Math"/>
                          </a:rPr>
                          <m:t>)</m:t>
                        </m:r>
                      </m:num>
                      <m:den>
                        <m:r>
                          <a:rPr lang="en-US" sz="2400" b="0" i="1" smtClean="0">
                            <a:latin typeface="Cambria Math"/>
                          </a:rPr>
                          <m:t>𝑃</m:t>
                        </m:r>
                        <m:d>
                          <m:dPr>
                            <m:ctrlPr>
                              <a:rPr lang="en-US" sz="2400" b="0" i="1" smtClean="0">
                                <a:latin typeface="Cambria Math" panose="02040503050406030204" pitchFamily="18" charset="0"/>
                              </a:rPr>
                            </m:ctrlPr>
                          </m:dPr>
                          <m:e>
                            <m:r>
                              <a:rPr lang="en-US" sz="2400" b="0" i="1" smtClean="0">
                                <a:latin typeface="Cambria Math"/>
                              </a:rPr>
                              <m:t>𝐴</m:t>
                            </m:r>
                            <m:r>
                              <a:rPr lang="en-US" sz="2400" b="0" i="1" smtClean="0">
                                <a:latin typeface="Cambria Math"/>
                              </a:rPr>
                              <m:t>1</m:t>
                            </m:r>
                          </m:e>
                        </m:d>
                        <m:r>
                          <a:rPr lang="en-US" sz="2400" b="0" i="1" smtClean="0">
                            <a:latin typeface="Cambria Math"/>
                          </a:rPr>
                          <m:t>𝑃</m:t>
                        </m:r>
                        <m:d>
                          <m:dPr>
                            <m:ctrlPr>
                              <a:rPr lang="en-US" sz="2400" b="0" i="1" smtClean="0">
                                <a:latin typeface="Cambria Math" panose="02040503050406030204" pitchFamily="18" charset="0"/>
                              </a:rPr>
                            </m:ctrlPr>
                          </m:dPr>
                          <m:e>
                            <m:f>
                              <m:fPr>
                                <m:ctrlPr>
                                  <a:rPr lang="en-US" sz="2400" b="0" i="1" smtClean="0">
                                    <a:latin typeface="Cambria Math" panose="02040503050406030204" pitchFamily="18" charset="0"/>
                                  </a:rPr>
                                </m:ctrlPr>
                              </m:fPr>
                              <m:num>
                                <m:r>
                                  <a:rPr lang="en-US" sz="2400" b="0" i="1" smtClean="0">
                                    <a:latin typeface="Cambria Math"/>
                                  </a:rPr>
                                  <m:t>𝐵</m:t>
                                </m:r>
                              </m:num>
                              <m:den>
                                <m:r>
                                  <a:rPr lang="en-US" sz="2400" b="0" i="1" smtClean="0">
                                    <a:latin typeface="Cambria Math"/>
                                  </a:rPr>
                                  <m:t>𝐴</m:t>
                                </m:r>
                                <m:r>
                                  <a:rPr lang="en-US" sz="2400" b="0" i="1" smtClean="0">
                                    <a:latin typeface="Cambria Math"/>
                                  </a:rPr>
                                  <m:t>1</m:t>
                                </m:r>
                              </m:den>
                            </m:f>
                          </m:e>
                        </m:d>
                        <m:r>
                          <a:rPr lang="en-US" sz="2400" b="0" i="1" smtClean="0">
                            <a:latin typeface="Cambria Math"/>
                          </a:rPr>
                          <m:t>+</m:t>
                        </m:r>
                        <m:r>
                          <a:rPr lang="en-US" sz="2400" b="0" i="1" smtClean="0">
                            <a:latin typeface="Cambria Math"/>
                          </a:rPr>
                          <m:t>𝑃</m:t>
                        </m:r>
                        <m:d>
                          <m:dPr>
                            <m:ctrlPr>
                              <a:rPr lang="en-US" sz="2400" b="0" i="1" smtClean="0">
                                <a:latin typeface="Cambria Math" panose="02040503050406030204" pitchFamily="18" charset="0"/>
                              </a:rPr>
                            </m:ctrlPr>
                          </m:dPr>
                          <m:e>
                            <m:r>
                              <a:rPr lang="en-US" sz="2400" b="0" i="1" smtClean="0">
                                <a:latin typeface="Cambria Math"/>
                              </a:rPr>
                              <m:t>𝐴</m:t>
                            </m:r>
                            <m:r>
                              <a:rPr lang="en-US" sz="2400" b="0" i="1" smtClean="0">
                                <a:latin typeface="Cambria Math"/>
                              </a:rPr>
                              <m:t>2</m:t>
                            </m:r>
                          </m:e>
                        </m:d>
                        <m:r>
                          <a:rPr lang="en-US" sz="2400" b="0" i="1" smtClean="0">
                            <a:latin typeface="Cambria Math"/>
                          </a:rPr>
                          <m:t>𝑃</m:t>
                        </m:r>
                        <m:d>
                          <m:dPr>
                            <m:ctrlPr>
                              <a:rPr lang="en-US" sz="2400" b="0" i="1" smtClean="0">
                                <a:latin typeface="Cambria Math" panose="02040503050406030204" pitchFamily="18" charset="0"/>
                              </a:rPr>
                            </m:ctrlPr>
                          </m:dPr>
                          <m:e>
                            <m:f>
                              <m:fPr>
                                <m:ctrlPr>
                                  <a:rPr lang="en-US" sz="2400" b="0" i="1" smtClean="0">
                                    <a:latin typeface="Cambria Math" panose="02040503050406030204" pitchFamily="18" charset="0"/>
                                  </a:rPr>
                                </m:ctrlPr>
                              </m:fPr>
                              <m:num>
                                <m:r>
                                  <a:rPr lang="en-US" sz="2400" b="0" i="1" smtClean="0">
                                    <a:latin typeface="Cambria Math"/>
                                  </a:rPr>
                                  <m:t>𝐵</m:t>
                                </m:r>
                              </m:num>
                              <m:den>
                                <m:r>
                                  <a:rPr lang="en-US" sz="2400" b="0" i="1" smtClean="0">
                                    <a:latin typeface="Cambria Math"/>
                                  </a:rPr>
                                  <m:t>𝐴</m:t>
                                </m:r>
                                <m:r>
                                  <a:rPr lang="en-US" sz="2400" b="0" i="1" smtClean="0">
                                    <a:latin typeface="Cambria Math"/>
                                  </a:rPr>
                                  <m:t>2</m:t>
                                </m:r>
                              </m:den>
                            </m:f>
                          </m:e>
                        </m:d>
                        <m:r>
                          <a:rPr lang="en-US" sz="2400" b="0" i="1" smtClean="0">
                            <a:latin typeface="Cambria Math"/>
                          </a:rPr>
                          <m:t>+ …+</m:t>
                        </m:r>
                        <m:r>
                          <a:rPr lang="en-US" sz="2400" b="0" i="1" smtClean="0">
                            <a:latin typeface="Cambria Math"/>
                          </a:rPr>
                          <m:t>𝑃</m:t>
                        </m:r>
                        <m:d>
                          <m:dPr>
                            <m:ctrlPr>
                              <a:rPr lang="en-US" sz="2400" b="0" i="1" smtClean="0">
                                <a:latin typeface="Cambria Math" panose="02040503050406030204" pitchFamily="18" charset="0"/>
                              </a:rPr>
                            </m:ctrlPr>
                          </m:dPr>
                          <m:e>
                            <m:r>
                              <a:rPr lang="en-US" sz="2400" b="0" i="1" smtClean="0">
                                <a:latin typeface="Cambria Math"/>
                              </a:rPr>
                              <m:t>𝐴𝑛</m:t>
                            </m:r>
                          </m:e>
                        </m:d>
                        <m:r>
                          <a:rPr lang="en-US" sz="2400" b="0" i="1" smtClean="0">
                            <a:latin typeface="Cambria Math"/>
                          </a:rPr>
                          <m:t>𝑃</m:t>
                        </m:r>
                        <m:r>
                          <a:rPr lang="en-US" sz="2400" b="0" i="1" smtClean="0">
                            <a:latin typeface="Cambria Math"/>
                          </a:rPr>
                          <m:t>(</m:t>
                        </m:r>
                        <m:f>
                          <m:fPr>
                            <m:ctrlPr>
                              <a:rPr lang="en-US" sz="2400" b="0" i="1" smtClean="0">
                                <a:latin typeface="Cambria Math" panose="02040503050406030204" pitchFamily="18" charset="0"/>
                              </a:rPr>
                            </m:ctrlPr>
                          </m:fPr>
                          <m:num>
                            <m:r>
                              <a:rPr lang="en-US" sz="2400" b="0" i="1" smtClean="0">
                                <a:latin typeface="Cambria Math"/>
                              </a:rPr>
                              <m:t>𝐵</m:t>
                            </m:r>
                          </m:num>
                          <m:den>
                            <m:r>
                              <a:rPr lang="en-US" sz="2400" b="0" i="1" smtClean="0">
                                <a:latin typeface="Cambria Math"/>
                              </a:rPr>
                              <m:t>𝐴𝑛</m:t>
                            </m:r>
                          </m:den>
                        </m:f>
                        <m:r>
                          <a:rPr lang="en-US" sz="2400" b="0" i="1" smtClean="0">
                            <a:latin typeface="Cambria Math"/>
                          </a:rPr>
                          <m:t>)</m:t>
                        </m:r>
                      </m:den>
                    </m:f>
                  </m:oMath>
                </a14:m>
                <a:endParaRPr lang="en-US" sz="2400" dirty="0">
                  <a:latin typeface="Times New Roman" pitchFamily="18" charset="0"/>
                </a:endParaRPr>
              </a:p>
            </p:txBody>
          </p:sp>
        </mc:Choice>
        <mc:Fallback xmlns="">
          <p:sp>
            <p:nvSpPr>
              <p:cNvPr id="10243" name="Rectangle 3"/>
              <p:cNvSpPr>
                <a:spLocks noGrp="1" noRot="1" noChangeAspect="1" noMove="1" noResize="1" noEditPoints="1" noAdjustHandles="1" noChangeArrowheads="1" noChangeShapeType="1" noTextEdit="1"/>
              </p:cNvSpPr>
              <p:nvPr>
                <p:ph type="body" idx="1"/>
              </p:nvPr>
            </p:nvSpPr>
            <p:spPr>
              <a:xfrm>
                <a:off x="990600" y="1905000"/>
                <a:ext cx="7543800" cy="4724400"/>
              </a:xfrm>
              <a:blipFill rotWithShape="1">
                <a:blip r:embed="rId2"/>
                <a:stretch>
                  <a:fillRect l="-1698" t="-2194" r="-3153"/>
                </a:stretch>
              </a:blipFill>
            </p:spPr>
            <p:txBody>
              <a:bodyPr/>
              <a:lstStyle/>
              <a:p>
                <a:r>
                  <a:rPr lang="en-US">
                    <a:noFill/>
                  </a:rPr>
                  <a:t> </a:t>
                </a:r>
              </a:p>
            </p:txBody>
          </p:sp>
        </mc:Fallback>
      </mc:AlternateContent>
    </p:spTree>
    <p:extLst>
      <p:ext uri="{BB962C8B-B14F-4D97-AF65-F5344CB8AC3E}">
        <p14:creationId xmlns:p14="http://schemas.microsoft.com/office/powerpoint/2010/main" val="26489913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26951BE3-0272-4ECF-AC5D-BC349A3C81AA}" type="slidenum">
              <a:rPr lang="en-US"/>
              <a:pPr/>
              <a:t>32</a:t>
            </a:fld>
            <a:endParaRPr lang="en-US"/>
          </a:p>
        </p:txBody>
      </p:sp>
      <p:sp>
        <p:nvSpPr>
          <p:cNvPr id="10242" name="Rectangle 2"/>
          <p:cNvSpPr>
            <a:spLocks noGrp="1" noChangeArrowheads="1"/>
          </p:cNvSpPr>
          <p:nvPr>
            <p:ph type="title"/>
          </p:nvPr>
        </p:nvSpPr>
        <p:spPr>
          <a:xfrm>
            <a:off x="838200" y="533400"/>
            <a:ext cx="8162925" cy="523220"/>
          </a:xfrm>
        </p:spPr>
        <p:txBody>
          <a:bodyPr/>
          <a:lstStyle/>
          <a:p>
            <a:pPr algn="ctr"/>
            <a:r>
              <a:rPr lang="en-US" sz="2800" dirty="0">
                <a:latin typeface="Times New Roman" pitchFamily="18" charset="0"/>
                <a:cs typeface="Times New Roman" pitchFamily="18" charset="0"/>
              </a:rPr>
              <a:t>PROBABILITY</a:t>
            </a:r>
          </a:p>
        </p:txBody>
      </p:sp>
      <p:sp>
        <p:nvSpPr>
          <p:cNvPr id="10243" name="Rectangle 3"/>
          <p:cNvSpPr>
            <a:spLocks noGrp="1" noChangeArrowheads="1"/>
          </p:cNvSpPr>
          <p:nvPr>
            <p:ph type="body" idx="1"/>
          </p:nvPr>
        </p:nvSpPr>
        <p:spPr>
          <a:xfrm>
            <a:off x="990600" y="1828800"/>
            <a:ext cx="7543800" cy="4724400"/>
          </a:xfrm>
        </p:spPr>
        <p:txBody>
          <a:bodyPr/>
          <a:lstStyle/>
          <a:p>
            <a:pPr marL="0" indent="0" fontAlgn="t">
              <a:buNone/>
            </a:pPr>
            <a:r>
              <a:rPr lang="en-US" sz="2400" dirty="0">
                <a:latin typeface="Times New Roman" panose="02020603050405020304" pitchFamily="18" charset="0"/>
                <a:cs typeface="Times New Roman" panose="02020603050405020304" pitchFamily="18" charset="0"/>
              </a:rPr>
              <a:t>When to Apply Bayes' Theorem</a:t>
            </a:r>
          </a:p>
          <a:p>
            <a:r>
              <a:rPr lang="en-US" sz="2000" dirty="0">
                <a:latin typeface="Times New Roman" panose="02020603050405020304" pitchFamily="18" charset="0"/>
                <a:cs typeface="Times New Roman" panose="02020603050405020304" pitchFamily="18" charset="0"/>
              </a:rPr>
              <a:t>Part of the challenge in applying Bayes' theorem involves recognizing the types of problems that warrant its use. You should consider Bayes' theorem when the following conditions exist.</a:t>
            </a:r>
          </a:p>
          <a:p>
            <a:r>
              <a:rPr lang="en-US" sz="2000" dirty="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hlinkClick r:id="rId2"/>
              </a:rPr>
              <a:t>sample space</a:t>
            </a:r>
            <a:r>
              <a:rPr lang="en-US" sz="2000" dirty="0">
                <a:latin typeface="Times New Roman" panose="02020603050405020304" pitchFamily="18" charset="0"/>
                <a:cs typeface="Times New Roman" panose="02020603050405020304" pitchFamily="18" charset="0"/>
              </a:rPr>
              <a:t> is partitioned into a </a:t>
            </a:r>
            <a:r>
              <a:rPr lang="en-US" sz="2000" dirty="0">
                <a:latin typeface="Times New Roman" panose="02020603050405020304" pitchFamily="18" charset="0"/>
                <a:cs typeface="Times New Roman" panose="02020603050405020304" pitchFamily="18" charset="0"/>
                <a:hlinkClick r:id="rId3"/>
              </a:rPr>
              <a:t>set</a:t>
            </a:r>
            <a:r>
              <a:rPr lang="en-US" sz="2000" dirty="0">
                <a:latin typeface="Times New Roman" panose="02020603050405020304" pitchFamily="18" charset="0"/>
                <a:cs typeface="Times New Roman" panose="02020603050405020304" pitchFamily="18" charset="0"/>
              </a:rPr>
              <a:t> of </a:t>
            </a:r>
            <a:r>
              <a:rPr lang="en-US" sz="2000" dirty="0">
                <a:latin typeface="Times New Roman" panose="02020603050405020304" pitchFamily="18" charset="0"/>
                <a:cs typeface="Times New Roman" panose="02020603050405020304" pitchFamily="18" charset="0"/>
                <a:hlinkClick r:id="rId4"/>
              </a:rPr>
              <a:t>mutually exclusive</a:t>
            </a:r>
            <a:r>
              <a:rPr lang="en-US" sz="2000" dirty="0">
                <a:latin typeface="Times New Roman" panose="02020603050405020304" pitchFamily="18" charset="0"/>
                <a:cs typeface="Times New Roman" panose="02020603050405020304" pitchFamily="18" charset="0"/>
              </a:rPr>
              <a:t> events { A</a:t>
            </a:r>
            <a:r>
              <a:rPr lang="en-US" sz="2000" baseline="-25000" dirty="0">
                <a:latin typeface="Times New Roman" panose="02020603050405020304" pitchFamily="18" charset="0"/>
                <a:cs typeface="Times New Roman" panose="02020603050405020304" pitchFamily="18" charset="0"/>
              </a:rPr>
              <a:t>1</a:t>
            </a:r>
            <a:r>
              <a:rPr lang="en-US" sz="2000" dirty="0">
                <a:latin typeface="Times New Roman" panose="02020603050405020304" pitchFamily="18" charset="0"/>
                <a:cs typeface="Times New Roman" panose="02020603050405020304" pitchFamily="18" charset="0"/>
              </a:rPr>
              <a:t>, A</a:t>
            </a:r>
            <a:r>
              <a:rPr lang="en-US" sz="2000" baseline="-25000" dirty="0">
                <a:latin typeface="Times New Roman" panose="02020603050405020304" pitchFamily="18" charset="0"/>
                <a:cs typeface="Times New Roman" panose="02020603050405020304" pitchFamily="18" charset="0"/>
              </a:rPr>
              <a:t>2</a:t>
            </a:r>
            <a:r>
              <a:rPr lang="en-US" sz="2000" dirty="0">
                <a:latin typeface="Times New Roman" panose="02020603050405020304" pitchFamily="18" charset="0"/>
                <a:cs typeface="Times New Roman" panose="02020603050405020304" pitchFamily="18" charset="0"/>
              </a:rPr>
              <a:t>, . . . , A</a:t>
            </a:r>
            <a:r>
              <a:rPr lang="en-US" sz="2000" baseline="-25000" dirty="0">
                <a:latin typeface="Times New Roman" panose="02020603050405020304" pitchFamily="18" charset="0"/>
                <a:cs typeface="Times New Roman" panose="02020603050405020304" pitchFamily="18" charset="0"/>
              </a:rPr>
              <a:t>n</a:t>
            </a:r>
            <a:r>
              <a:rPr lang="en-US" sz="2000" dirty="0">
                <a:latin typeface="Times New Roman" panose="02020603050405020304" pitchFamily="18" charset="0"/>
                <a:cs typeface="Times New Roman" panose="02020603050405020304" pitchFamily="18" charset="0"/>
              </a:rPr>
              <a:t> }.</a:t>
            </a:r>
          </a:p>
          <a:p>
            <a:r>
              <a:rPr lang="en-US" sz="2000" dirty="0">
                <a:latin typeface="Times New Roman" panose="02020603050405020304" pitchFamily="18" charset="0"/>
                <a:cs typeface="Times New Roman" panose="02020603050405020304" pitchFamily="18" charset="0"/>
              </a:rPr>
              <a:t>Within the sample space, there exists an </a:t>
            </a:r>
            <a:r>
              <a:rPr lang="en-US" sz="2000" dirty="0">
                <a:latin typeface="Times New Roman" panose="02020603050405020304" pitchFamily="18" charset="0"/>
                <a:cs typeface="Times New Roman" panose="02020603050405020304" pitchFamily="18" charset="0"/>
                <a:hlinkClick r:id="rId5"/>
              </a:rPr>
              <a:t>event</a:t>
            </a:r>
            <a:r>
              <a:rPr lang="en-US" sz="2000" dirty="0">
                <a:latin typeface="Times New Roman" panose="02020603050405020304" pitchFamily="18" charset="0"/>
                <a:cs typeface="Times New Roman" panose="02020603050405020304" pitchFamily="18" charset="0"/>
              </a:rPr>
              <a:t> B, for which P(B) &gt; 0.</a:t>
            </a:r>
          </a:p>
          <a:p>
            <a:r>
              <a:rPr lang="en-US" sz="2000" dirty="0">
                <a:latin typeface="Times New Roman" panose="02020603050405020304" pitchFamily="18" charset="0"/>
                <a:cs typeface="Times New Roman" panose="02020603050405020304" pitchFamily="18" charset="0"/>
              </a:rPr>
              <a:t>The analytical goal is to compute a conditional probability of the form: P( </a:t>
            </a:r>
            <a:r>
              <a:rPr lang="en-US" sz="2000" dirty="0" err="1">
                <a:latin typeface="Times New Roman" panose="02020603050405020304" pitchFamily="18" charset="0"/>
                <a:cs typeface="Times New Roman" panose="02020603050405020304" pitchFamily="18" charset="0"/>
              </a:rPr>
              <a:t>A</a:t>
            </a:r>
            <a:r>
              <a:rPr lang="en-US" sz="2000" baseline="-25000" dirty="0" err="1">
                <a:latin typeface="Times New Roman" panose="02020603050405020304" pitchFamily="18" charset="0"/>
                <a:cs typeface="Times New Roman" panose="02020603050405020304" pitchFamily="18" charset="0"/>
              </a:rPr>
              <a:t>k</a:t>
            </a:r>
            <a:r>
              <a:rPr lang="en-US" sz="2000" dirty="0">
                <a:latin typeface="Times New Roman" panose="02020603050405020304" pitchFamily="18" charset="0"/>
                <a:cs typeface="Times New Roman" panose="02020603050405020304" pitchFamily="18" charset="0"/>
              </a:rPr>
              <a:t> | B ).</a:t>
            </a:r>
          </a:p>
          <a:p>
            <a:r>
              <a:rPr lang="en-US" sz="2000" dirty="0">
                <a:latin typeface="Times New Roman" panose="02020603050405020304" pitchFamily="18" charset="0"/>
                <a:cs typeface="Times New Roman" panose="02020603050405020304" pitchFamily="18" charset="0"/>
              </a:rPr>
              <a:t>You know at least one of the two sets of probabilities described below.</a:t>
            </a:r>
          </a:p>
          <a:p>
            <a:pPr lvl="1"/>
            <a:r>
              <a:rPr lang="en-US" sz="2000" dirty="0">
                <a:latin typeface="Times New Roman" panose="02020603050405020304" pitchFamily="18" charset="0"/>
                <a:cs typeface="Times New Roman" panose="02020603050405020304" pitchFamily="18" charset="0"/>
              </a:rPr>
              <a:t>P( </a:t>
            </a:r>
            <a:r>
              <a:rPr lang="en-US" sz="2000" dirty="0" err="1">
                <a:latin typeface="Times New Roman" panose="02020603050405020304" pitchFamily="18" charset="0"/>
                <a:cs typeface="Times New Roman" panose="02020603050405020304" pitchFamily="18" charset="0"/>
              </a:rPr>
              <a:t>A</a:t>
            </a:r>
            <a:r>
              <a:rPr lang="en-US" sz="2000" baseline="-25000" dirty="0" err="1">
                <a:latin typeface="Times New Roman" panose="02020603050405020304" pitchFamily="18" charset="0"/>
                <a:cs typeface="Times New Roman" panose="02020603050405020304" pitchFamily="18" charset="0"/>
              </a:rPr>
              <a:t>k</a:t>
            </a:r>
            <a:r>
              <a:rPr lang="en-US" sz="2000" dirty="0">
                <a:latin typeface="Times New Roman" panose="02020603050405020304" pitchFamily="18" charset="0"/>
                <a:cs typeface="Times New Roman" panose="02020603050405020304" pitchFamily="18" charset="0"/>
              </a:rPr>
              <a:t> ∩ B ) for each </a:t>
            </a:r>
            <a:r>
              <a:rPr lang="en-US" sz="2000" dirty="0" err="1">
                <a:latin typeface="Times New Roman" panose="02020603050405020304" pitchFamily="18" charset="0"/>
                <a:cs typeface="Times New Roman" panose="02020603050405020304" pitchFamily="18" charset="0"/>
              </a:rPr>
              <a:t>A</a:t>
            </a:r>
            <a:r>
              <a:rPr lang="en-US" sz="2000" baseline="-25000" dirty="0" err="1">
                <a:latin typeface="Times New Roman" panose="02020603050405020304" pitchFamily="18" charset="0"/>
                <a:cs typeface="Times New Roman" panose="02020603050405020304" pitchFamily="18" charset="0"/>
              </a:rPr>
              <a:t>k</a:t>
            </a:r>
            <a:endParaRPr lang="en-US" sz="2000" dirty="0">
              <a:latin typeface="Times New Roman" panose="02020603050405020304" pitchFamily="18" charset="0"/>
              <a:cs typeface="Times New Roman" panose="02020603050405020304" pitchFamily="18" charset="0"/>
            </a:endParaRPr>
          </a:p>
          <a:p>
            <a:pPr lvl="1"/>
            <a:r>
              <a:rPr lang="en-US" sz="2000" dirty="0">
                <a:latin typeface="Times New Roman" panose="02020603050405020304" pitchFamily="18" charset="0"/>
                <a:cs typeface="Times New Roman" panose="02020603050405020304" pitchFamily="18" charset="0"/>
              </a:rPr>
              <a:t>P( </a:t>
            </a:r>
            <a:r>
              <a:rPr lang="en-US" sz="2000" dirty="0" err="1">
                <a:latin typeface="Times New Roman" panose="02020603050405020304" pitchFamily="18" charset="0"/>
                <a:cs typeface="Times New Roman" panose="02020603050405020304" pitchFamily="18" charset="0"/>
              </a:rPr>
              <a:t>A</a:t>
            </a:r>
            <a:r>
              <a:rPr lang="en-US" sz="2000" baseline="-25000" dirty="0" err="1">
                <a:latin typeface="Times New Roman" panose="02020603050405020304" pitchFamily="18" charset="0"/>
                <a:cs typeface="Times New Roman" panose="02020603050405020304" pitchFamily="18" charset="0"/>
              </a:rPr>
              <a:t>k</a:t>
            </a:r>
            <a:r>
              <a:rPr lang="en-US" sz="2000" dirty="0">
                <a:latin typeface="Times New Roman" panose="02020603050405020304" pitchFamily="18" charset="0"/>
                <a:cs typeface="Times New Roman" panose="02020603050405020304" pitchFamily="18" charset="0"/>
              </a:rPr>
              <a:t> ) and P( B | </a:t>
            </a:r>
            <a:r>
              <a:rPr lang="en-US" sz="2000" dirty="0" err="1">
                <a:latin typeface="Times New Roman" panose="02020603050405020304" pitchFamily="18" charset="0"/>
                <a:cs typeface="Times New Roman" panose="02020603050405020304" pitchFamily="18" charset="0"/>
              </a:rPr>
              <a:t>A</a:t>
            </a:r>
            <a:r>
              <a:rPr lang="en-US" sz="2000" baseline="-25000" dirty="0" err="1">
                <a:latin typeface="Times New Roman" panose="02020603050405020304" pitchFamily="18" charset="0"/>
                <a:cs typeface="Times New Roman" panose="02020603050405020304" pitchFamily="18" charset="0"/>
              </a:rPr>
              <a:t>k</a:t>
            </a:r>
            <a:r>
              <a:rPr lang="en-US" sz="2000" dirty="0">
                <a:latin typeface="Times New Roman" panose="02020603050405020304" pitchFamily="18" charset="0"/>
                <a:cs typeface="Times New Roman" panose="02020603050405020304" pitchFamily="18" charset="0"/>
              </a:rPr>
              <a:t> ) for each </a:t>
            </a:r>
            <a:r>
              <a:rPr lang="en-US" sz="2000" dirty="0" err="1">
                <a:latin typeface="Times New Roman" panose="02020603050405020304" pitchFamily="18" charset="0"/>
                <a:cs typeface="Times New Roman" panose="02020603050405020304" pitchFamily="18" charset="0"/>
              </a:rPr>
              <a:t>A</a:t>
            </a:r>
            <a:r>
              <a:rPr lang="en-US" sz="2000" baseline="-25000" dirty="0" err="1">
                <a:latin typeface="Times New Roman" panose="02020603050405020304" pitchFamily="18" charset="0"/>
                <a:cs typeface="Times New Roman" panose="02020603050405020304" pitchFamily="18" charset="0"/>
              </a:rPr>
              <a:t>k</a:t>
            </a:r>
            <a:endParaRPr lang="en-US" sz="2000" dirty="0">
              <a:latin typeface="Times New Roman" panose="02020603050405020304" pitchFamily="18" charset="0"/>
              <a:cs typeface="Times New Roman" panose="02020603050405020304" pitchFamily="18" charset="0"/>
            </a:endParaRPr>
          </a:p>
          <a:p>
            <a:pPr marL="609600" indent="-609600">
              <a:lnSpc>
                <a:spcPct val="90000"/>
              </a:lnSpc>
              <a:buFont typeface="Wingdings" pitchFamily="2" charset="2"/>
              <a:buNone/>
            </a:pPr>
            <a:endParaRPr lang="en-US" sz="2400" dirty="0">
              <a:latin typeface="Times New Roman" pitchFamily="18" charset="0"/>
              <a:cs typeface="Times New Roman" panose="02020603050405020304"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7C2F18F5-E61A-4A53-B23D-D16D1052B933}" type="slidenum">
              <a:rPr lang="en-US"/>
              <a:pPr/>
              <a:t>33</a:t>
            </a:fld>
            <a:endParaRPr lang="en-US"/>
          </a:p>
        </p:txBody>
      </p:sp>
      <p:sp>
        <p:nvSpPr>
          <p:cNvPr id="9218" name="Rectangle 2"/>
          <p:cNvSpPr>
            <a:spLocks noGrp="1" noChangeArrowheads="1"/>
          </p:cNvSpPr>
          <p:nvPr>
            <p:ph type="title"/>
          </p:nvPr>
        </p:nvSpPr>
        <p:spPr>
          <a:xfrm>
            <a:off x="838200" y="457200"/>
            <a:ext cx="8162925" cy="523220"/>
          </a:xfrm>
        </p:spPr>
        <p:txBody>
          <a:bodyPr/>
          <a:lstStyle/>
          <a:p>
            <a:pPr algn="ctr"/>
            <a:r>
              <a:rPr lang="en-US" sz="2800" dirty="0">
                <a:latin typeface="Times New Roman" pitchFamily="18" charset="0"/>
                <a:cs typeface="Times New Roman" pitchFamily="18" charset="0"/>
              </a:rPr>
              <a:t>PROBABILITY</a:t>
            </a:r>
          </a:p>
        </p:txBody>
      </p:sp>
      <p:sp>
        <p:nvSpPr>
          <p:cNvPr id="9219" name="Rectangle 3"/>
          <p:cNvSpPr>
            <a:spLocks noGrp="1" noChangeArrowheads="1"/>
          </p:cNvSpPr>
          <p:nvPr>
            <p:ph type="body" idx="1"/>
          </p:nvPr>
        </p:nvSpPr>
        <p:spPr>
          <a:xfrm>
            <a:off x="912813" y="1905000"/>
            <a:ext cx="7621587" cy="4876800"/>
          </a:xfrm>
        </p:spPr>
        <p:txBody>
          <a:bodyPr/>
          <a:lstStyle/>
          <a:p>
            <a:pPr marL="0" indent="0">
              <a:buNone/>
            </a:pPr>
            <a:r>
              <a:rPr lang="en-US" sz="2000" b="1" dirty="0">
                <a:latin typeface="Times New Roman" panose="02020603050405020304" pitchFamily="18" charset="0"/>
                <a:cs typeface="Times New Roman" panose="02020603050405020304" pitchFamily="18" charset="0"/>
              </a:rPr>
              <a:t>Example 1</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Marie is getting married tomorrow, at an outdoor ceremony in the desert. In recent years, it has rained only 5 days each year. Unfortunately, the weatherman has predicted rain for tomorrow. When it actually rains, the weatherman correctly forecasts rain 90% of the time. When it doesn't rain, he incorrectly forecasts rain 10% of the time. What is the probability that it will rain on the day of Marie's wedding?</a:t>
            </a:r>
          </a:p>
          <a:p>
            <a:r>
              <a:rPr lang="en-US" sz="2000" i="1" dirty="0">
                <a:latin typeface="Times New Roman" panose="02020603050405020304" pitchFamily="18" charset="0"/>
                <a:cs typeface="Times New Roman" panose="02020603050405020304" pitchFamily="18" charset="0"/>
              </a:rPr>
              <a:t>Solution:</a:t>
            </a:r>
            <a:r>
              <a:rPr lang="en-US" sz="2000" dirty="0">
                <a:latin typeface="Times New Roman" panose="02020603050405020304" pitchFamily="18" charset="0"/>
                <a:cs typeface="Times New Roman" panose="02020603050405020304" pitchFamily="18" charset="0"/>
              </a:rPr>
              <a:t> The sample space is defined by two mutually-exclusive events - it rains or it does not rain. Additionally, a third event occurs when the weatherman predicts rain. Notation for these events appears below.</a:t>
            </a:r>
          </a:p>
          <a:p>
            <a:r>
              <a:rPr lang="en-US" sz="2000" dirty="0">
                <a:latin typeface="Times New Roman" panose="02020603050405020304" pitchFamily="18" charset="0"/>
                <a:cs typeface="Times New Roman" panose="02020603050405020304" pitchFamily="18" charset="0"/>
              </a:rPr>
              <a:t>Event A</a:t>
            </a:r>
            <a:r>
              <a:rPr lang="en-US" sz="2000" baseline="-25000" dirty="0">
                <a:latin typeface="Times New Roman" panose="02020603050405020304" pitchFamily="18" charset="0"/>
                <a:cs typeface="Times New Roman" panose="02020603050405020304" pitchFamily="18" charset="0"/>
              </a:rPr>
              <a:t>1</a:t>
            </a:r>
            <a:r>
              <a:rPr lang="en-US" sz="2000" dirty="0">
                <a:latin typeface="Times New Roman" panose="02020603050405020304" pitchFamily="18" charset="0"/>
                <a:cs typeface="Times New Roman" panose="02020603050405020304" pitchFamily="18" charset="0"/>
              </a:rPr>
              <a:t>. It rains on Marie's wedding.</a:t>
            </a:r>
          </a:p>
          <a:p>
            <a:r>
              <a:rPr lang="en-US" sz="2000" dirty="0">
                <a:latin typeface="Times New Roman" panose="02020603050405020304" pitchFamily="18" charset="0"/>
                <a:cs typeface="Times New Roman" panose="02020603050405020304" pitchFamily="18" charset="0"/>
              </a:rPr>
              <a:t>Event A</a:t>
            </a:r>
            <a:r>
              <a:rPr lang="en-US" sz="2000" baseline="-25000" dirty="0">
                <a:latin typeface="Times New Roman" panose="02020603050405020304" pitchFamily="18" charset="0"/>
                <a:cs typeface="Times New Roman" panose="02020603050405020304" pitchFamily="18" charset="0"/>
              </a:rPr>
              <a:t>2</a:t>
            </a:r>
            <a:r>
              <a:rPr lang="en-US" sz="2000" dirty="0">
                <a:latin typeface="Times New Roman" panose="02020603050405020304" pitchFamily="18" charset="0"/>
                <a:cs typeface="Times New Roman" panose="02020603050405020304" pitchFamily="18" charset="0"/>
              </a:rPr>
              <a:t>. It does not rain on Marie's wedding.</a:t>
            </a:r>
          </a:p>
          <a:p>
            <a:r>
              <a:rPr lang="en-US" sz="2000" dirty="0">
                <a:latin typeface="Times New Roman" panose="02020603050405020304" pitchFamily="18" charset="0"/>
                <a:cs typeface="Times New Roman" panose="02020603050405020304" pitchFamily="18" charset="0"/>
              </a:rPr>
              <a:t>Event B. The weatherman predicts rain.</a:t>
            </a:r>
          </a:p>
        </p:txBody>
      </p:sp>
    </p:spTree>
    <p:extLst>
      <p:ext uri="{BB962C8B-B14F-4D97-AF65-F5344CB8AC3E}">
        <p14:creationId xmlns:p14="http://schemas.microsoft.com/office/powerpoint/2010/main" val="16942579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7C2F18F5-E61A-4A53-B23D-D16D1052B933}" type="slidenum">
              <a:rPr lang="en-US"/>
              <a:pPr/>
              <a:t>34</a:t>
            </a:fld>
            <a:endParaRPr lang="en-US"/>
          </a:p>
        </p:txBody>
      </p:sp>
      <p:sp>
        <p:nvSpPr>
          <p:cNvPr id="9218" name="Rectangle 2"/>
          <p:cNvSpPr>
            <a:spLocks noGrp="1" noChangeArrowheads="1"/>
          </p:cNvSpPr>
          <p:nvPr>
            <p:ph type="title"/>
          </p:nvPr>
        </p:nvSpPr>
        <p:spPr>
          <a:xfrm>
            <a:off x="838200" y="457200"/>
            <a:ext cx="8162925" cy="523220"/>
          </a:xfrm>
        </p:spPr>
        <p:txBody>
          <a:bodyPr/>
          <a:lstStyle/>
          <a:p>
            <a:pPr algn="ctr"/>
            <a:r>
              <a:rPr lang="en-US" sz="2800" dirty="0">
                <a:latin typeface="Times New Roman" pitchFamily="18" charset="0"/>
                <a:cs typeface="Times New Roman" pitchFamily="18" charset="0"/>
              </a:rPr>
              <a:t>PROBABILITY</a:t>
            </a:r>
          </a:p>
        </p:txBody>
      </p:sp>
      <p:sp>
        <p:nvSpPr>
          <p:cNvPr id="9219" name="Rectangle 3"/>
          <p:cNvSpPr>
            <a:spLocks noGrp="1" noChangeArrowheads="1"/>
          </p:cNvSpPr>
          <p:nvPr>
            <p:ph type="body" idx="1"/>
          </p:nvPr>
        </p:nvSpPr>
        <p:spPr>
          <a:xfrm>
            <a:off x="912813" y="1905000"/>
            <a:ext cx="7621587" cy="4876800"/>
          </a:xfrm>
        </p:spPr>
        <p:txBody>
          <a:bodyPr/>
          <a:lstStyle/>
          <a:p>
            <a:r>
              <a:rPr lang="en-US" sz="2000" dirty="0">
                <a:latin typeface="Times New Roman" panose="02020603050405020304" pitchFamily="18" charset="0"/>
                <a:cs typeface="Times New Roman" panose="02020603050405020304" pitchFamily="18" charset="0"/>
              </a:rPr>
              <a:t>In terms of probabilities, we know the following: P( A</a:t>
            </a:r>
            <a:r>
              <a:rPr lang="en-US" sz="2000" baseline="-25000" dirty="0">
                <a:latin typeface="Times New Roman" panose="02020603050405020304" pitchFamily="18" charset="0"/>
                <a:cs typeface="Times New Roman" panose="02020603050405020304" pitchFamily="18" charset="0"/>
              </a:rPr>
              <a:t>1</a:t>
            </a:r>
            <a:r>
              <a:rPr lang="en-US" sz="2000" dirty="0">
                <a:latin typeface="Times New Roman" panose="02020603050405020304" pitchFamily="18" charset="0"/>
                <a:cs typeface="Times New Roman" panose="02020603050405020304" pitchFamily="18" charset="0"/>
              </a:rPr>
              <a:t> ) = 5/365 =0.0136985 [It rains 5 days out of the year.]</a:t>
            </a:r>
          </a:p>
          <a:p>
            <a:r>
              <a:rPr lang="en-US" sz="2000" dirty="0">
                <a:latin typeface="Times New Roman" panose="02020603050405020304" pitchFamily="18" charset="0"/>
                <a:cs typeface="Times New Roman" panose="02020603050405020304" pitchFamily="18" charset="0"/>
              </a:rPr>
              <a:t>P( A</a:t>
            </a:r>
            <a:r>
              <a:rPr lang="en-US" sz="2000" baseline="-25000" dirty="0">
                <a:latin typeface="Times New Roman" panose="02020603050405020304" pitchFamily="18" charset="0"/>
                <a:cs typeface="Times New Roman" panose="02020603050405020304" pitchFamily="18" charset="0"/>
              </a:rPr>
              <a:t>2</a:t>
            </a:r>
            <a:r>
              <a:rPr lang="en-US" sz="2000" dirty="0">
                <a:latin typeface="Times New Roman" panose="02020603050405020304" pitchFamily="18" charset="0"/>
                <a:cs typeface="Times New Roman" panose="02020603050405020304" pitchFamily="18" charset="0"/>
              </a:rPr>
              <a:t> ) = 360/365 = 0.9863014 [It does not rain 360 days out of the year.]</a:t>
            </a:r>
          </a:p>
          <a:p>
            <a:r>
              <a:rPr lang="en-US" sz="2000" dirty="0">
                <a:latin typeface="Times New Roman" panose="02020603050405020304" pitchFamily="18" charset="0"/>
                <a:cs typeface="Times New Roman" panose="02020603050405020304" pitchFamily="18" charset="0"/>
              </a:rPr>
              <a:t>P( B | A</a:t>
            </a:r>
            <a:r>
              <a:rPr lang="en-US" sz="2000" baseline="-25000" dirty="0">
                <a:latin typeface="Times New Roman" panose="02020603050405020304" pitchFamily="18" charset="0"/>
                <a:cs typeface="Times New Roman" panose="02020603050405020304" pitchFamily="18" charset="0"/>
              </a:rPr>
              <a:t>1</a:t>
            </a:r>
            <a:r>
              <a:rPr lang="en-US" sz="2000" dirty="0">
                <a:latin typeface="Times New Roman" panose="02020603050405020304" pitchFamily="18" charset="0"/>
                <a:cs typeface="Times New Roman" panose="02020603050405020304" pitchFamily="18" charset="0"/>
              </a:rPr>
              <a:t> ) = 0.9 [When it rains, the weatherman predicts rain 90% of the time.]</a:t>
            </a:r>
          </a:p>
          <a:p>
            <a:r>
              <a:rPr lang="en-US" sz="2000" dirty="0">
                <a:latin typeface="Times New Roman" panose="02020603050405020304" pitchFamily="18" charset="0"/>
                <a:cs typeface="Times New Roman" panose="02020603050405020304" pitchFamily="18" charset="0"/>
              </a:rPr>
              <a:t>P( B | A</a:t>
            </a:r>
            <a:r>
              <a:rPr lang="en-US" sz="2000" baseline="-25000" dirty="0">
                <a:latin typeface="Times New Roman" panose="02020603050405020304" pitchFamily="18" charset="0"/>
                <a:cs typeface="Times New Roman" panose="02020603050405020304" pitchFamily="18" charset="0"/>
              </a:rPr>
              <a:t>2</a:t>
            </a:r>
            <a:r>
              <a:rPr lang="en-US" sz="2000" dirty="0">
                <a:latin typeface="Times New Roman" panose="02020603050405020304" pitchFamily="18" charset="0"/>
                <a:cs typeface="Times New Roman" panose="02020603050405020304" pitchFamily="18" charset="0"/>
              </a:rPr>
              <a:t> ) = 0.1 [When it does not rain, the weatherman predicts rain 10% of the time.]</a:t>
            </a:r>
          </a:p>
          <a:p>
            <a:r>
              <a:rPr lang="en-US" sz="2000" dirty="0">
                <a:latin typeface="Times New Roman" panose="02020603050405020304" pitchFamily="18" charset="0"/>
                <a:cs typeface="Times New Roman" panose="02020603050405020304" pitchFamily="18" charset="0"/>
              </a:rPr>
              <a:t>We want to know P( A</a:t>
            </a:r>
            <a:r>
              <a:rPr lang="en-US" sz="2000" baseline="-25000" dirty="0">
                <a:latin typeface="Times New Roman" panose="02020603050405020304" pitchFamily="18" charset="0"/>
                <a:cs typeface="Times New Roman" panose="02020603050405020304" pitchFamily="18" charset="0"/>
              </a:rPr>
              <a:t>1</a:t>
            </a:r>
            <a:r>
              <a:rPr lang="en-US" sz="2000" dirty="0">
                <a:latin typeface="Times New Roman" panose="02020603050405020304" pitchFamily="18" charset="0"/>
                <a:cs typeface="Times New Roman" panose="02020603050405020304" pitchFamily="18" charset="0"/>
              </a:rPr>
              <a:t> | B ), the probability it will rain on the day of Marie's wedding, given a forecast for rain by the weatherman. The answer can be determined from Bayes' theorem, as shown below.</a:t>
            </a:r>
          </a:p>
          <a:p>
            <a:pPr>
              <a:lnSpc>
                <a:spcPct val="80000"/>
              </a:lnSpc>
              <a:buFont typeface="Wingdings" pitchFamily="2" charset="2"/>
              <a:buNone/>
            </a:pPr>
            <a:endParaRPr lang="en-US" sz="2000" dirty="0">
              <a:latin typeface="Times New Roman" panose="02020603050405020304" pitchFamily="18" charset="0"/>
              <a:cs typeface="Times New Roman" panose="02020603050405020304" pitchFamily="18" charset="0"/>
            </a:endParaRPr>
          </a:p>
        </p:txBody>
      </p:sp>
      <p:graphicFrame>
        <p:nvGraphicFramePr>
          <p:cNvPr id="2" name="Table 1"/>
          <p:cNvGraphicFramePr>
            <a:graphicFrameLocks noGrp="1"/>
          </p:cNvGraphicFramePr>
          <p:nvPr>
            <p:extLst>
              <p:ext uri="{D42A27DB-BD31-4B8C-83A1-F6EECF244321}">
                <p14:modId xmlns:p14="http://schemas.microsoft.com/office/powerpoint/2010/main" val="2297519381"/>
              </p:ext>
            </p:extLst>
          </p:nvPr>
        </p:nvGraphicFramePr>
        <p:xfrm>
          <a:off x="838200" y="5562600"/>
          <a:ext cx="8110536" cy="1005840"/>
        </p:xfrm>
        <a:graphic>
          <a:graphicData uri="http://schemas.openxmlformats.org/drawingml/2006/table">
            <a:tbl>
              <a:tblPr/>
              <a:tblGrid>
                <a:gridCol w="4055268">
                  <a:extLst>
                    <a:ext uri="{9D8B030D-6E8A-4147-A177-3AD203B41FA5}">
                      <a16:colId xmlns:a16="http://schemas.microsoft.com/office/drawing/2014/main" val="20000"/>
                    </a:ext>
                  </a:extLst>
                </a:gridCol>
                <a:gridCol w="4055268">
                  <a:extLst>
                    <a:ext uri="{9D8B030D-6E8A-4147-A177-3AD203B41FA5}">
                      <a16:colId xmlns:a16="http://schemas.microsoft.com/office/drawing/2014/main" val="20001"/>
                    </a:ext>
                  </a:extLst>
                </a:gridCol>
              </a:tblGrid>
              <a:tr h="640080">
                <a:tc>
                  <a:txBody>
                    <a:bodyPr/>
                    <a:lstStyle/>
                    <a:p>
                      <a:r>
                        <a:rPr lang="en-US" sz="1800" dirty="0">
                          <a:effectLst/>
                        </a:rPr>
                        <a:t>P( A</a:t>
                      </a:r>
                      <a:r>
                        <a:rPr lang="en-US" sz="1800" baseline="-25000" dirty="0">
                          <a:effectLst/>
                        </a:rPr>
                        <a:t>1</a:t>
                      </a:r>
                      <a:r>
                        <a:rPr lang="en-US" sz="1800" dirty="0">
                          <a:effectLst/>
                        </a:rPr>
                        <a:t> | B ) =</a:t>
                      </a:r>
                    </a:p>
                  </a:txBody>
                  <a:tcPr anchor="ctr">
                    <a:lnL>
                      <a:noFill/>
                    </a:lnL>
                    <a:lnR>
                      <a:noFill/>
                    </a:lnR>
                    <a:lnT>
                      <a:noFill/>
                    </a:lnT>
                    <a:lnB>
                      <a:noFill/>
                    </a:lnB>
                    <a:solidFill>
                      <a:srgbClr val="FFFFFF"/>
                    </a:solidFill>
                  </a:tcPr>
                </a:tc>
                <a:tc>
                  <a:txBody>
                    <a:bodyPr/>
                    <a:lstStyle/>
                    <a:p>
                      <a:pPr algn="ctr"/>
                      <a:r>
                        <a:rPr lang="en-US" sz="1800">
                          <a:effectLst/>
                        </a:rPr>
                        <a:t>(0.014)(0.9) / [ (0.014)(0.9) + (0.986)(0.1) ]</a:t>
                      </a:r>
                    </a:p>
                  </a:txBody>
                  <a:tcPr anchor="ctr">
                    <a:lnL>
                      <a:noFill/>
                    </a:lnL>
                    <a:lnR>
                      <a:noFill/>
                    </a:lnR>
                    <a:lnT>
                      <a:noFill/>
                    </a:lnT>
                    <a:lnB>
                      <a:noFill/>
                    </a:lnB>
                    <a:solidFill>
                      <a:srgbClr val="FFFFFF"/>
                    </a:solidFill>
                  </a:tcPr>
                </a:tc>
                <a:extLst>
                  <a:ext uri="{0D108BD9-81ED-4DB2-BD59-A6C34878D82A}">
                    <a16:rowId xmlns:a16="http://schemas.microsoft.com/office/drawing/2014/main" val="10000"/>
                  </a:ext>
                </a:extLst>
              </a:tr>
              <a:tr h="365760">
                <a:tc>
                  <a:txBody>
                    <a:bodyPr/>
                    <a:lstStyle/>
                    <a:p>
                      <a:r>
                        <a:rPr lang="en-US" sz="1800">
                          <a:effectLst/>
                        </a:rPr>
                        <a:t>P( A</a:t>
                      </a:r>
                      <a:r>
                        <a:rPr lang="en-US" sz="1800" baseline="-25000">
                          <a:effectLst/>
                        </a:rPr>
                        <a:t>1</a:t>
                      </a:r>
                      <a:r>
                        <a:rPr lang="en-US" sz="1800">
                          <a:effectLst/>
                        </a:rPr>
                        <a:t> | B ) =</a:t>
                      </a:r>
                    </a:p>
                  </a:txBody>
                  <a:tcPr anchor="ctr">
                    <a:lnL>
                      <a:noFill/>
                    </a:lnL>
                    <a:lnR>
                      <a:noFill/>
                    </a:lnR>
                    <a:lnT>
                      <a:noFill/>
                    </a:lnT>
                    <a:lnB>
                      <a:noFill/>
                    </a:lnB>
                    <a:solidFill>
                      <a:srgbClr val="FFFFFF"/>
                    </a:solidFill>
                  </a:tcPr>
                </a:tc>
                <a:tc>
                  <a:txBody>
                    <a:bodyPr/>
                    <a:lstStyle/>
                    <a:p>
                      <a:r>
                        <a:rPr lang="en-US" sz="1800" dirty="0">
                          <a:effectLst/>
                        </a:rPr>
                        <a:t>0.111</a:t>
                      </a:r>
                    </a:p>
                  </a:txBody>
                  <a:tcPr anchor="ctr">
                    <a:lnL>
                      <a:noFill/>
                    </a:lnL>
                    <a:lnR>
                      <a:noFill/>
                    </a:lnR>
                    <a:lnT>
                      <a:noFill/>
                    </a:lnT>
                    <a:lnB>
                      <a:noFill/>
                    </a:lnB>
                    <a:solidFill>
                      <a:srgbClr val="FFFFFF"/>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284728177"/>
      </p:ext>
    </p:extLst>
  </p:cSld>
  <p:clrMapOvr>
    <a:masterClrMapping/>
  </p:clrMapOvr>
</p:sld>
</file>

<file path=ppt/theme/theme1.xml><?xml version="1.0" encoding="utf-8"?>
<a:theme xmlns:a="http://schemas.openxmlformats.org/drawingml/2006/main" name="Bold Stripes">
  <a:themeElements>
    <a:clrScheme name="Bold Stripes 2">
      <a:dk1>
        <a:srgbClr val="000000"/>
      </a:dk1>
      <a:lt1>
        <a:srgbClr val="EAEAEA"/>
      </a:lt1>
      <a:dk2>
        <a:srgbClr val="003366"/>
      </a:dk2>
      <a:lt2>
        <a:srgbClr val="EAEAEA"/>
      </a:lt2>
      <a:accent1>
        <a:srgbClr val="FFFFFF"/>
      </a:accent1>
      <a:accent2>
        <a:srgbClr val="DDDDDD"/>
      </a:accent2>
      <a:accent3>
        <a:srgbClr val="F3F3F3"/>
      </a:accent3>
      <a:accent4>
        <a:srgbClr val="000000"/>
      </a:accent4>
      <a:accent5>
        <a:srgbClr val="FFFFFF"/>
      </a:accent5>
      <a:accent6>
        <a:srgbClr val="C8C8C8"/>
      </a:accent6>
      <a:hlink>
        <a:srgbClr val="336699"/>
      </a:hlink>
      <a:folHlink>
        <a:srgbClr val="9A0000"/>
      </a:folHlink>
    </a:clrScheme>
    <a:fontScheme name="Bold Stripe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Bold Stripes 1">
        <a:dk1>
          <a:srgbClr val="356677"/>
        </a:dk1>
        <a:lt1>
          <a:srgbClr val="FFFFFF"/>
        </a:lt1>
        <a:dk2>
          <a:srgbClr val="3E798E"/>
        </a:dk2>
        <a:lt2>
          <a:srgbClr val="FFFFCC"/>
        </a:lt2>
        <a:accent1>
          <a:srgbClr val="7FA0B1"/>
        </a:accent1>
        <a:accent2>
          <a:srgbClr val="3A7184"/>
        </a:accent2>
        <a:accent3>
          <a:srgbClr val="AFBEC6"/>
        </a:accent3>
        <a:accent4>
          <a:srgbClr val="DADADA"/>
        </a:accent4>
        <a:accent5>
          <a:srgbClr val="C0CDD5"/>
        </a:accent5>
        <a:accent6>
          <a:srgbClr val="346677"/>
        </a:accent6>
        <a:hlink>
          <a:srgbClr val="FFBF0B"/>
        </a:hlink>
        <a:folHlink>
          <a:srgbClr val="CC9900"/>
        </a:folHlink>
      </a:clrScheme>
      <a:clrMap bg1="dk2" tx1="lt1" bg2="dk1" tx2="lt2" accent1="accent1" accent2="accent2" accent3="accent3" accent4="accent4" accent5="accent5" accent6="accent6" hlink="hlink" folHlink="folHlink"/>
    </a:extraClrScheme>
    <a:extraClrScheme>
      <a:clrScheme name="Bold Stripes 2">
        <a:dk1>
          <a:srgbClr val="000000"/>
        </a:dk1>
        <a:lt1>
          <a:srgbClr val="EAEAEA"/>
        </a:lt1>
        <a:dk2>
          <a:srgbClr val="003366"/>
        </a:dk2>
        <a:lt2>
          <a:srgbClr val="EAEAEA"/>
        </a:lt2>
        <a:accent1>
          <a:srgbClr val="FFFFFF"/>
        </a:accent1>
        <a:accent2>
          <a:srgbClr val="DDDDDD"/>
        </a:accent2>
        <a:accent3>
          <a:srgbClr val="F3F3F3"/>
        </a:accent3>
        <a:accent4>
          <a:srgbClr val="000000"/>
        </a:accent4>
        <a:accent5>
          <a:srgbClr val="FFFFFF"/>
        </a:accent5>
        <a:accent6>
          <a:srgbClr val="C8C8C8"/>
        </a:accent6>
        <a:hlink>
          <a:srgbClr val="336699"/>
        </a:hlink>
        <a:folHlink>
          <a:srgbClr val="9A0000"/>
        </a:folHlink>
      </a:clrScheme>
      <a:clrMap bg1="lt1" tx1="dk1" bg2="lt2" tx2="dk2" accent1="accent1" accent2="accent2" accent3="accent3" accent4="accent4" accent5="accent5" accent6="accent6" hlink="hlink" folHlink="folHlink"/>
    </a:extraClrScheme>
    <a:extraClrScheme>
      <a:clrScheme name="Bold Stripes 3">
        <a:dk1>
          <a:srgbClr val="000000"/>
        </a:dk1>
        <a:lt1>
          <a:srgbClr val="EAEAEA"/>
        </a:lt1>
        <a:dk2>
          <a:srgbClr val="000000"/>
        </a:dk2>
        <a:lt2>
          <a:srgbClr val="EAEAEA"/>
        </a:lt2>
        <a:accent1>
          <a:srgbClr val="FFFFFF"/>
        </a:accent1>
        <a:accent2>
          <a:srgbClr val="DDDDDD"/>
        </a:accent2>
        <a:accent3>
          <a:srgbClr val="F3F3F3"/>
        </a:accent3>
        <a:accent4>
          <a:srgbClr val="000000"/>
        </a:accent4>
        <a:accent5>
          <a:srgbClr val="FFFFFF"/>
        </a:accent5>
        <a:accent6>
          <a:srgbClr val="C8C8C8"/>
        </a:accent6>
        <a:hlink>
          <a:srgbClr val="777777"/>
        </a:hlink>
        <a:folHlink>
          <a:srgbClr val="969696"/>
        </a:folHlink>
      </a:clrScheme>
      <a:clrMap bg1="lt1" tx1="dk1" bg2="lt2" tx2="dk2" accent1="accent1" accent2="accent2" accent3="accent3" accent4="accent4" accent5="accent5" accent6="accent6" hlink="hlink" folHlink="folHlink"/>
    </a:extraClrScheme>
    <a:extraClrScheme>
      <a:clrScheme name="Bold Stripes 4">
        <a:dk1>
          <a:srgbClr val="492417"/>
        </a:dk1>
        <a:lt1>
          <a:srgbClr val="D4D5C3"/>
        </a:lt1>
        <a:dk2>
          <a:srgbClr val="6E4900"/>
        </a:dk2>
        <a:lt2>
          <a:srgbClr val="B9BA9C"/>
        </a:lt2>
        <a:accent1>
          <a:srgbClr val="DBD8CF"/>
        </a:accent1>
        <a:accent2>
          <a:srgbClr val="C7C8B0"/>
        </a:accent2>
        <a:accent3>
          <a:srgbClr val="E6E7DE"/>
        </a:accent3>
        <a:accent4>
          <a:srgbClr val="3D1D12"/>
        </a:accent4>
        <a:accent5>
          <a:srgbClr val="EAE9E4"/>
        </a:accent5>
        <a:accent6>
          <a:srgbClr val="B4B59F"/>
        </a:accent6>
        <a:hlink>
          <a:srgbClr val="CC9900"/>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Designs\Bold Stripes.pot</Template>
  <TotalTime>1630</TotalTime>
  <Words>3602</Words>
  <Application>Microsoft Office PowerPoint</Application>
  <PresentationFormat>On-screen Show (4:3)</PresentationFormat>
  <Paragraphs>220</Paragraphs>
  <Slides>34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Arial</vt:lpstr>
      <vt:lpstr>Cambria Math</vt:lpstr>
      <vt:lpstr>Times New Roman</vt:lpstr>
      <vt:lpstr>Verdana</vt:lpstr>
      <vt:lpstr>Wingdings</vt:lpstr>
      <vt:lpstr>Bold Stripes</vt:lpstr>
      <vt:lpstr>     PROBABILITY AND STATISTICS FOR ENGINEERS - I</vt:lpstr>
      <vt:lpstr>PROBABILITY</vt:lpstr>
      <vt:lpstr>PROBABILITY</vt:lpstr>
      <vt:lpstr>PROBABILITY</vt:lpstr>
      <vt:lpstr>PROBABILITY</vt:lpstr>
      <vt:lpstr>PROBABILITY</vt:lpstr>
      <vt:lpstr>PROBABILITY</vt:lpstr>
      <vt:lpstr>PROBABILITY</vt:lpstr>
      <vt:lpstr>PROBABILITY</vt:lpstr>
      <vt:lpstr>PROBABILITY</vt:lpstr>
      <vt:lpstr>PROBABILITY</vt:lpstr>
      <vt:lpstr>PROBABILITY</vt:lpstr>
      <vt:lpstr>PROBABILITY</vt:lpstr>
      <vt:lpstr>PROBABILITY</vt:lpstr>
      <vt:lpstr>PROBABILITY</vt:lpstr>
      <vt:lpstr>PROBABILITY</vt:lpstr>
      <vt:lpstr>PROBABILITY</vt:lpstr>
      <vt:lpstr>PROBABILITY</vt:lpstr>
      <vt:lpstr>PROBABILITY</vt:lpstr>
      <vt:lpstr>PROBABILITY</vt:lpstr>
      <vt:lpstr>PROBABILITY</vt:lpstr>
      <vt:lpstr>PROBABILITY</vt:lpstr>
      <vt:lpstr>PROBABILITY</vt:lpstr>
      <vt:lpstr>PROBABILITY</vt:lpstr>
      <vt:lpstr>PROBABILITY</vt:lpstr>
      <vt:lpstr>PROBABILITY</vt:lpstr>
      <vt:lpstr>PROBABILITY</vt:lpstr>
      <vt:lpstr>PROBABILITY</vt:lpstr>
      <vt:lpstr>PROBABILITY</vt:lpstr>
      <vt:lpstr>PROBABILITY</vt:lpstr>
      <vt:lpstr>PROBABILITY</vt:lpstr>
      <vt:lpstr>PROBABILITY</vt:lpstr>
      <vt:lpstr>PROBABILITY</vt:lpstr>
      <vt:lpstr>PROBABILITY</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OCCUPATIONAL ERGONOMICS</dc:title>
  <dc:creator>Bheem Kattel</dc:creator>
  <cp:lastModifiedBy> </cp:lastModifiedBy>
  <cp:revision>97</cp:revision>
  <dcterms:created xsi:type="dcterms:W3CDTF">2003-01-01T17:26:25Z</dcterms:created>
  <dcterms:modified xsi:type="dcterms:W3CDTF">2021-08-23T00:18:10Z</dcterms:modified>
</cp:coreProperties>
</file>