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77" r:id="rId4"/>
    <p:sldId id="258" r:id="rId5"/>
    <p:sldId id="282" r:id="rId6"/>
    <p:sldId id="274" r:id="rId7"/>
    <p:sldId id="278" r:id="rId8"/>
    <p:sldId id="279" r:id="rId9"/>
    <p:sldId id="280" r:id="rId10"/>
    <p:sldId id="259" r:id="rId11"/>
    <p:sldId id="281" r:id="rId12"/>
    <p:sldId id="260" r:id="rId13"/>
    <p:sldId id="283" r:id="rId14"/>
    <p:sldId id="284" r:id="rId15"/>
    <p:sldId id="285" r:id="rId16"/>
    <p:sldId id="261" r:id="rId17"/>
    <p:sldId id="286" r:id="rId18"/>
    <p:sldId id="287" r:id="rId19"/>
    <p:sldId id="275" r:id="rId20"/>
    <p:sldId id="276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74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9254AC0C-A3B0-4891-973C-945CE725353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0479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2E840015-83B8-49F0-8B05-3CB3A76BA47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8025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2"/>
          <p:cNvGrpSpPr>
            <a:grpSpLocks/>
          </p:cNvGrpSpPr>
          <p:nvPr/>
        </p:nvGrpSpPr>
        <p:grpSpPr bwMode="auto">
          <a:xfrm>
            <a:off x="-3175" y="0"/>
            <a:ext cx="9147175" cy="6867525"/>
            <a:chOff x="-2" y="0"/>
            <a:chExt cx="5762" cy="4326"/>
          </a:xfrm>
        </p:grpSpPr>
        <p:grpSp>
          <p:nvGrpSpPr>
            <p:cNvPr id="28675" name="Group 3"/>
            <p:cNvGrpSpPr>
              <a:grpSpLocks/>
            </p:cNvGrpSpPr>
            <p:nvPr userDrawn="1"/>
          </p:nvGrpSpPr>
          <p:grpSpPr bwMode="auto">
            <a:xfrm>
              <a:off x="-2" y="0"/>
              <a:ext cx="5712" cy="4326"/>
              <a:chOff x="-2" y="0"/>
              <a:chExt cx="5712" cy="4326"/>
            </a:xfrm>
          </p:grpSpPr>
          <p:sp>
            <p:nvSpPr>
              <p:cNvPr id="28676" name="Rectangle 4"/>
              <p:cNvSpPr>
                <a:spLocks noChangeArrowheads="1"/>
              </p:cNvSpPr>
              <p:nvPr/>
            </p:nvSpPr>
            <p:spPr bwMode="auto">
              <a:xfrm>
                <a:off x="-2" y="0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677" name="Rectangle 5"/>
              <p:cNvSpPr>
                <a:spLocks noChangeArrowheads="1"/>
              </p:cNvSpPr>
              <p:nvPr/>
            </p:nvSpPr>
            <p:spPr bwMode="auto">
              <a:xfrm>
                <a:off x="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678" name="Rectangle 6"/>
              <p:cNvSpPr>
                <a:spLocks noChangeArrowheads="1"/>
              </p:cNvSpPr>
              <p:nvPr/>
            </p:nvSpPr>
            <p:spPr bwMode="auto">
              <a:xfrm>
                <a:off x="1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679" name="Rectangle 7"/>
              <p:cNvSpPr>
                <a:spLocks noChangeArrowheads="1"/>
              </p:cNvSpPr>
              <p:nvPr/>
            </p:nvSpPr>
            <p:spPr bwMode="auto">
              <a:xfrm>
                <a:off x="2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680" name="Rectangle 8"/>
              <p:cNvSpPr>
                <a:spLocks noChangeArrowheads="1"/>
              </p:cNvSpPr>
              <p:nvPr/>
            </p:nvSpPr>
            <p:spPr bwMode="auto">
              <a:xfrm>
                <a:off x="3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681" name="Rectangle 9"/>
              <p:cNvSpPr>
                <a:spLocks noChangeArrowheads="1"/>
              </p:cNvSpPr>
              <p:nvPr/>
            </p:nvSpPr>
            <p:spPr bwMode="auto">
              <a:xfrm>
                <a:off x="4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682" name="Rectangle 10"/>
              <p:cNvSpPr>
                <a:spLocks noChangeArrowheads="1"/>
              </p:cNvSpPr>
              <p:nvPr/>
            </p:nvSpPr>
            <p:spPr bwMode="auto">
              <a:xfrm>
                <a:off x="5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683" name="Rectangle 11"/>
              <p:cNvSpPr>
                <a:spLocks noChangeArrowheads="1"/>
              </p:cNvSpPr>
              <p:nvPr/>
            </p:nvSpPr>
            <p:spPr bwMode="auto">
              <a:xfrm>
                <a:off x="6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684" name="Rectangle 12"/>
              <p:cNvSpPr>
                <a:spLocks noChangeArrowheads="1"/>
              </p:cNvSpPr>
              <p:nvPr/>
            </p:nvSpPr>
            <p:spPr bwMode="auto">
              <a:xfrm>
                <a:off x="7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685" name="Rectangle 13"/>
              <p:cNvSpPr>
                <a:spLocks noChangeArrowheads="1"/>
              </p:cNvSpPr>
              <p:nvPr/>
            </p:nvSpPr>
            <p:spPr bwMode="auto">
              <a:xfrm>
                <a:off x="8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686" name="Rectangle 14"/>
              <p:cNvSpPr>
                <a:spLocks noChangeArrowheads="1"/>
              </p:cNvSpPr>
              <p:nvPr/>
            </p:nvSpPr>
            <p:spPr bwMode="auto">
              <a:xfrm>
                <a:off x="95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687" name="Rectangle 15"/>
              <p:cNvSpPr>
                <a:spLocks noChangeArrowheads="1"/>
              </p:cNvSpPr>
              <p:nvPr/>
            </p:nvSpPr>
            <p:spPr bwMode="auto">
              <a:xfrm>
                <a:off x="105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688" name="Rectangle 16"/>
              <p:cNvSpPr>
                <a:spLocks noChangeArrowheads="1"/>
              </p:cNvSpPr>
              <p:nvPr/>
            </p:nvSpPr>
            <p:spPr bwMode="auto">
              <a:xfrm>
                <a:off x="115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689" name="Rectangle 17"/>
              <p:cNvSpPr>
                <a:spLocks noChangeArrowheads="1"/>
              </p:cNvSpPr>
              <p:nvPr/>
            </p:nvSpPr>
            <p:spPr bwMode="auto">
              <a:xfrm>
                <a:off x="124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690" name="Rectangle 18"/>
              <p:cNvSpPr>
                <a:spLocks noChangeArrowheads="1"/>
              </p:cNvSpPr>
              <p:nvPr/>
            </p:nvSpPr>
            <p:spPr bwMode="auto">
              <a:xfrm>
                <a:off x="134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691" name="Rectangle 19"/>
              <p:cNvSpPr>
                <a:spLocks noChangeArrowheads="1"/>
              </p:cNvSpPr>
              <p:nvPr/>
            </p:nvSpPr>
            <p:spPr bwMode="auto">
              <a:xfrm>
                <a:off x="143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692" name="Rectangle 20"/>
              <p:cNvSpPr>
                <a:spLocks noChangeArrowheads="1"/>
              </p:cNvSpPr>
              <p:nvPr/>
            </p:nvSpPr>
            <p:spPr bwMode="auto">
              <a:xfrm>
                <a:off x="153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693" name="Rectangle 21"/>
              <p:cNvSpPr>
                <a:spLocks noChangeArrowheads="1"/>
              </p:cNvSpPr>
              <p:nvPr/>
            </p:nvSpPr>
            <p:spPr bwMode="auto">
              <a:xfrm>
                <a:off x="163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694" name="Rectangle 22"/>
              <p:cNvSpPr>
                <a:spLocks noChangeArrowheads="1"/>
              </p:cNvSpPr>
              <p:nvPr/>
            </p:nvSpPr>
            <p:spPr bwMode="auto">
              <a:xfrm>
                <a:off x="172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695" name="Rectangle 23"/>
              <p:cNvSpPr>
                <a:spLocks noChangeArrowheads="1"/>
              </p:cNvSpPr>
              <p:nvPr/>
            </p:nvSpPr>
            <p:spPr bwMode="auto">
              <a:xfrm>
                <a:off x="182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696" name="Rectangle 24"/>
              <p:cNvSpPr>
                <a:spLocks noChangeArrowheads="1"/>
              </p:cNvSpPr>
              <p:nvPr/>
            </p:nvSpPr>
            <p:spPr bwMode="auto">
              <a:xfrm>
                <a:off x="191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697" name="Rectangle 25"/>
              <p:cNvSpPr>
                <a:spLocks noChangeArrowheads="1"/>
              </p:cNvSpPr>
              <p:nvPr/>
            </p:nvSpPr>
            <p:spPr bwMode="auto">
              <a:xfrm>
                <a:off x="201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698" name="Rectangle 26"/>
              <p:cNvSpPr>
                <a:spLocks noChangeArrowheads="1"/>
              </p:cNvSpPr>
              <p:nvPr/>
            </p:nvSpPr>
            <p:spPr bwMode="auto">
              <a:xfrm>
                <a:off x="211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699" name="Rectangle 27"/>
              <p:cNvSpPr>
                <a:spLocks noChangeArrowheads="1"/>
              </p:cNvSpPr>
              <p:nvPr/>
            </p:nvSpPr>
            <p:spPr bwMode="auto">
              <a:xfrm>
                <a:off x="220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00" name="Rectangle 28"/>
              <p:cNvSpPr>
                <a:spLocks noChangeArrowheads="1"/>
              </p:cNvSpPr>
              <p:nvPr/>
            </p:nvSpPr>
            <p:spPr bwMode="auto">
              <a:xfrm>
                <a:off x="230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01" name="Rectangle 29"/>
              <p:cNvSpPr>
                <a:spLocks noChangeArrowheads="1"/>
              </p:cNvSpPr>
              <p:nvPr/>
            </p:nvSpPr>
            <p:spPr bwMode="auto">
              <a:xfrm>
                <a:off x="239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02" name="Rectangle 30"/>
              <p:cNvSpPr>
                <a:spLocks noChangeArrowheads="1"/>
              </p:cNvSpPr>
              <p:nvPr/>
            </p:nvSpPr>
            <p:spPr bwMode="auto">
              <a:xfrm>
                <a:off x="24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03" name="Rectangle 31"/>
              <p:cNvSpPr>
                <a:spLocks noChangeArrowheads="1"/>
              </p:cNvSpPr>
              <p:nvPr/>
            </p:nvSpPr>
            <p:spPr bwMode="auto">
              <a:xfrm>
                <a:off x="25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04" name="Rectangle 32"/>
              <p:cNvSpPr>
                <a:spLocks noChangeArrowheads="1"/>
              </p:cNvSpPr>
              <p:nvPr/>
            </p:nvSpPr>
            <p:spPr bwMode="auto">
              <a:xfrm>
                <a:off x="26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05" name="Rectangle 33"/>
              <p:cNvSpPr>
                <a:spLocks noChangeArrowheads="1"/>
              </p:cNvSpPr>
              <p:nvPr/>
            </p:nvSpPr>
            <p:spPr bwMode="auto">
              <a:xfrm>
                <a:off x="27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06" name="Rectangle 34"/>
              <p:cNvSpPr>
                <a:spLocks noChangeArrowheads="1"/>
              </p:cNvSpPr>
              <p:nvPr/>
            </p:nvSpPr>
            <p:spPr bwMode="auto">
              <a:xfrm>
                <a:off x="28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07" name="Rectangle 35"/>
              <p:cNvSpPr>
                <a:spLocks noChangeArrowheads="1"/>
              </p:cNvSpPr>
              <p:nvPr/>
            </p:nvSpPr>
            <p:spPr bwMode="auto">
              <a:xfrm>
                <a:off x="29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08" name="Rectangle 36"/>
              <p:cNvSpPr>
                <a:spLocks noChangeArrowheads="1"/>
              </p:cNvSpPr>
              <p:nvPr/>
            </p:nvSpPr>
            <p:spPr bwMode="auto">
              <a:xfrm>
                <a:off x="30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09" name="Rectangle 37"/>
              <p:cNvSpPr>
                <a:spLocks noChangeArrowheads="1"/>
              </p:cNvSpPr>
              <p:nvPr/>
            </p:nvSpPr>
            <p:spPr bwMode="auto">
              <a:xfrm>
                <a:off x="31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10" name="Rectangle 38"/>
              <p:cNvSpPr>
                <a:spLocks noChangeArrowheads="1"/>
              </p:cNvSpPr>
              <p:nvPr/>
            </p:nvSpPr>
            <p:spPr bwMode="auto">
              <a:xfrm>
                <a:off x="32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11" name="Rectangle 39"/>
              <p:cNvSpPr>
                <a:spLocks noChangeArrowheads="1"/>
              </p:cNvSpPr>
              <p:nvPr/>
            </p:nvSpPr>
            <p:spPr bwMode="auto">
              <a:xfrm>
                <a:off x="335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12" name="Rectangle 40"/>
              <p:cNvSpPr>
                <a:spLocks noChangeArrowheads="1"/>
              </p:cNvSpPr>
              <p:nvPr/>
            </p:nvSpPr>
            <p:spPr bwMode="auto">
              <a:xfrm>
                <a:off x="345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13" name="Rectangle 41"/>
              <p:cNvSpPr>
                <a:spLocks noChangeArrowheads="1"/>
              </p:cNvSpPr>
              <p:nvPr/>
            </p:nvSpPr>
            <p:spPr bwMode="auto">
              <a:xfrm>
                <a:off x="355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14" name="Rectangle 42"/>
              <p:cNvSpPr>
                <a:spLocks noChangeArrowheads="1"/>
              </p:cNvSpPr>
              <p:nvPr/>
            </p:nvSpPr>
            <p:spPr bwMode="auto">
              <a:xfrm>
                <a:off x="364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15" name="Rectangle 43"/>
              <p:cNvSpPr>
                <a:spLocks noChangeArrowheads="1"/>
              </p:cNvSpPr>
              <p:nvPr/>
            </p:nvSpPr>
            <p:spPr bwMode="auto">
              <a:xfrm>
                <a:off x="374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16" name="Rectangle 44"/>
              <p:cNvSpPr>
                <a:spLocks noChangeArrowheads="1"/>
              </p:cNvSpPr>
              <p:nvPr/>
            </p:nvSpPr>
            <p:spPr bwMode="auto">
              <a:xfrm>
                <a:off x="383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17" name="Rectangle 45"/>
              <p:cNvSpPr>
                <a:spLocks noChangeArrowheads="1"/>
              </p:cNvSpPr>
              <p:nvPr/>
            </p:nvSpPr>
            <p:spPr bwMode="auto">
              <a:xfrm>
                <a:off x="393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18" name="Rectangle 46"/>
              <p:cNvSpPr>
                <a:spLocks noChangeArrowheads="1"/>
              </p:cNvSpPr>
              <p:nvPr/>
            </p:nvSpPr>
            <p:spPr bwMode="auto">
              <a:xfrm>
                <a:off x="403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19" name="Rectangle 47"/>
              <p:cNvSpPr>
                <a:spLocks noChangeArrowheads="1"/>
              </p:cNvSpPr>
              <p:nvPr/>
            </p:nvSpPr>
            <p:spPr bwMode="auto">
              <a:xfrm>
                <a:off x="412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20" name="Rectangle 48"/>
              <p:cNvSpPr>
                <a:spLocks noChangeArrowheads="1"/>
              </p:cNvSpPr>
              <p:nvPr/>
            </p:nvSpPr>
            <p:spPr bwMode="auto">
              <a:xfrm>
                <a:off x="422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21" name="Rectangle 49"/>
              <p:cNvSpPr>
                <a:spLocks noChangeArrowheads="1"/>
              </p:cNvSpPr>
              <p:nvPr/>
            </p:nvSpPr>
            <p:spPr bwMode="auto">
              <a:xfrm>
                <a:off x="431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22" name="Rectangle 50"/>
              <p:cNvSpPr>
                <a:spLocks noChangeArrowheads="1"/>
              </p:cNvSpPr>
              <p:nvPr/>
            </p:nvSpPr>
            <p:spPr bwMode="auto">
              <a:xfrm>
                <a:off x="441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23" name="Rectangle 51"/>
              <p:cNvSpPr>
                <a:spLocks noChangeArrowheads="1"/>
              </p:cNvSpPr>
              <p:nvPr/>
            </p:nvSpPr>
            <p:spPr bwMode="auto">
              <a:xfrm>
                <a:off x="451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24" name="Rectangle 52"/>
              <p:cNvSpPr>
                <a:spLocks noChangeArrowheads="1"/>
              </p:cNvSpPr>
              <p:nvPr/>
            </p:nvSpPr>
            <p:spPr bwMode="auto">
              <a:xfrm>
                <a:off x="460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25" name="Rectangle 53"/>
              <p:cNvSpPr>
                <a:spLocks noChangeArrowheads="1"/>
              </p:cNvSpPr>
              <p:nvPr/>
            </p:nvSpPr>
            <p:spPr bwMode="auto">
              <a:xfrm>
                <a:off x="470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26" name="Rectangle 54"/>
              <p:cNvSpPr>
                <a:spLocks noChangeArrowheads="1"/>
              </p:cNvSpPr>
              <p:nvPr/>
            </p:nvSpPr>
            <p:spPr bwMode="auto">
              <a:xfrm>
                <a:off x="479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27" name="Rectangle 55"/>
              <p:cNvSpPr>
                <a:spLocks noChangeArrowheads="1"/>
              </p:cNvSpPr>
              <p:nvPr/>
            </p:nvSpPr>
            <p:spPr bwMode="auto">
              <a:xfrm>
                <a:off x="48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28" name="Rectangle 56"/>
              <p:cNvSpPr>
                <a:spLocks noChangeArrowheads="1"/>
              </p:cNvSpPr>
              <p:nvPr/>
            </p:nvSpPr>
            <p:spPr bwMode="auto">
              <a:xfrm>
                <a:off x="49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29" name="Rectangle 57"/>
              <p:cNvSpPr>
                <a:spLocks noChangeArrowheads="1"/>
              </p:cNvSpPr>
              <p:nvPr/>
            </p:nvSpPr>
            <p:spPr bwMode="auto">
              <a:xfrm>
                <a:off x="50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30" name="Rectangle 58"/>
              <p:cNvSpPr>
                <a:spLocks noChangeArrowheads="1"/>
              </p:cNvSpPr>
              <p:nvPr/>
            </p:nvSpPr>
            <p:spPr bwMode="auto">
              <a:xfrm>
                <a:off x="51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31" name="Rectangle 59"/>
              <p:cNvSpPr>
                <a:spLocks noChangeArrowheads="1"/>
              </p:cNvSpPr>
              <p:nvPr/>
            </p:nvSpPr>
            <p:spPr bwMode="auto">
              <a:xfrm>
                <a:off x="52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32" name="Rectangle 60"/>
              <p:cNvSpPr>
                <a:spLocks noChangeArrowheads="1"/>
              </p:cNvSpPr>
              <p:nvPr/>
            </p:nvSpPr>
            <p:spPr bwMode="auto">
              <a:xfrm>
                <a:off x="53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33" name="Rectangle 61"/>
              <p:cNvSpPr>
                <a:spLocks noChangeArrowheads="1"/>
              </p:cNvSpPr>
              <p:nvPr/>
            </p:nvSpPr>
            <p:spPr bwMode="auto">
              <a:xfrm>
                <a:off x="54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34" name="Rectangle 62"/>
              <p:cNvSpPr>
                <a:spLocks noChangeArrowheads="1"/>
              </p:cNvSpPr>
              <p:nvPr/>
            </p:nvSpPr>
            <p:spPr bwMode="auto">
              <a:xfrm>
                <a:off x="55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735" name="Rectangle 63"/>
              <p:cNvSpPr>
                <a:spLocks noChangeArrowheads="1"/>
              </p:cNvSpPr>
              <p:nvPr/>
            </p:nvSpPr>
            <p:spPr bwMode="auto">
              <a:xfrm>
                <a:off x="56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28736" name="Rectangle 64"/>
            <p:cNvSpPr>
              <a:spLocks noChangeArrowheads="1"/>
            </p:cNvSpPr>
            <p:nvPr userDrawn="1"/>
          </p:nvSpPr>
          <p:spPr bwMode="auto">
            <a:xfrm>
              <a:off x="429" y="0"/>
              <a:ext cx="5331" cy="432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8737" name="Rectangle 65"/>
            <p:cNvSpPr>
              <a:spLocks noChangeArrowheads="1"/>
            </p:cNvSpPr>
            <p:nvPr userDrawn="1"/>
          </p:nvSpPr>
          <p:spPr bwMode="auto">
            <a:xfrm>
              <a:off x="0" y="0"/>
              <a:ext cx="5760" cy="321"/>
            </a:xfrm>
            <a:prstGeom prst="rect">
              <a:avLst/>
            </a:prstGeom>
            <a:solidFill>
              <a:schemeClr val="hlink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8738" name="Rectangle 66"/>
          <p:cNvSpPr>
            <a:spLocks noChangeArrowheads="1"/>
          </p:cNvSpPr>
          <p:nvPr/>
        </p:nvSpPr>
        <p:spPr bwMode="auto">
          <a:xfrm>
            <a:off x="3505200" y="2590800"/>
            <a:ext cx="4892675" cy="76200"/>
          </a:xfrm>
          <a:prstGeom prst="rect">
            <a:avLst/>
          </a:prstGeom>
          <a:solidFill>
            <a:schemeClr val="hlink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dirty="0"/>
          </a:p>
        </p:txBody>
      </p:sp>
      <p:sp>
        <p:nvSpPr>
          <p:cNvPr id="28739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779463" y="1096963"/>
            <a:ext cx="7678737" cy="14319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8740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021138" y="2860675"/>
            <a:ext cx="4437062" cy="3114675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8741" name="Rectangle 69"/>
          <p:cNvSpPr>
            <a:spLocks noGrp="1" noChangeArrowheads="1"/>
          </p:cNvSpPr>
          <p:nvPr>
            <p:ph type="dt" sz="quarter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28742" name="Rectangle 70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28743" name="Rectangle 7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BFF2A3E-D48A-4F51-9015-926D94FA8D0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D8B3EB-81C7-45F0-949E-7EB1EFAD746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51BC8C-A582-448D-ACD9-95580FC0057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2813" y="1905000"/>
            <a:ext cx="39782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3488" y="1905000"/>
            <a:ext cx="3979862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8FFE2C-1EB3-4AEB-90C1-A3CA5936EB2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94C377-C9DE-46D6-88A8-3BB8CA0A101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A91FD6-A0AB-46D7-81A1-9E9EDA49D49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47B3AF-6968-44E4-86DC-36363483BB8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39659B-4290-495F-AC91-94D4EFF042F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EB2375-6874-4697-BEF6-391C9BEA7A9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D0071F-755A-4ED7-B9F6-F29E00DD38E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4525" y="192088"/>
            <a:ext cx="2039938" cy="59039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71538" y="192088"/>
            <a:ext cx="5970587" cy="59039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378170-0A34-4A08-A3FD-991F2A282F2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14319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2813" y="1905000"/>
            <a:ext cx="3978275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3488" y="1905000"/>
            <a:ext cx="3979862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52525" y="62865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90925" y="62865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19925" y="62865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B20BA16-2BAC-4C80-8364-A3C1174F438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/>
          <p:cNvGrpSpPr>
            <a:grpSpLocks/>
          </p:cNvGrpSpPr>
          <p:nvPr/>
        </p:nvGrpSpPr>
        <p:grpSpPr bwMode="auto">
          <a:xfrm>
            <a:off x="0" y="0"/>
            <a:ext cx="9147175" cy="6867525"/>
            <a:chOff x="0" y="0"/>
            <a:chExt cx="5762" cy="4326"/>
          </a:xfrm>
        </p:grpSpPr>
        <p:sp>
          <p:nvSpPr>
            <p:cNvPr id="27651" name="Rectangle 3"/>
            <p:cNvSpPr>
              <a:spLocks noChangeArrowheads="1"/>
            </p:cNvSpPr>
            <p:nvPr userDrawn="1"/>
          </p:nvSpPr>
          <p:spPr bwMode="hidden">
            <a:xfrm>
              <a:off x="0" y="0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52" name="Rectangle 4"/>
            <p:cNvSpPr>
              <a:spLocks noChangeArrowheads="1"/>
            </p:cNvSpPr>
            <p:nvPr userDrawn="1"/>
          </p:nvSpPr>
          <p:spPr bwMode="hidden">
            <a:xfrm>
              <a:off x="9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53" name="Rectangle 5"/>
            <p:cNvSpPr>
              <a:spLocks noChangeArrowheads="1"/>
            </p:cNvSpPr>
            <p:nvPr userDrawn="1"/>
          </p:nvSpPr>
          <p:spPr bwMode="hidden">
            <a:xfrm>
              <a:off x="19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54" name="Rectangle 6"/>
            <p:cNvSpPr>
              <a:spLocks noChangeArrowheads="1"/>
            </p:cNvSpPr>
            <p:nvPr userDrawn="1"/>
          </p:nvSpPr>
          <p:spPr bwMode="hidden">
            <a:xfrm>
              <a:off x="28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55" name="Rectangle 7"/>
            <p:cNvSpPr>
              <a:spLocks noChangeArrowheads="1"/>
            </p:cNvSpPr>
            <p:nvPr userDrawn="1"/>
          </p:nvSpPr>
          <p:spPr bwMode="hidden">
            <a:xfrm>
              <a:off x="38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56" name="Rectangle 8"/>
            <p:cNvSpPr>
              <a:spLocks noChangeArrowheads="1"/>
            </p:cNvSpPr>
            <p:nvPr userDrawn="1"/>
          </p:nvSpPr>
          <p:spPr bwMode="hidden">
            <a:xfrm>
              <a:off x="48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57" name="Rectangle 9"/>
            <p:cNvSpPr>
              <a:spLocks noChangeArrowheads="1"/>
            </p:cNvSpPr>
            <p:nvPr userDrawn="1"/>
          </p:nvSpPr>
          <p:spPr bwMode="hidden">
            <a:xfrm>
              <a:off x="57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58" name="Rectangle 10"/>
            <p:cNvSpPr>
              <a:spLocks noChangeArrowheads="1"/>
            </p:cNvSpPr>
            <p:nvPr userDrawn="1"/>
          </p:nvSpPr>
          <p:spPr bwMode="hidden">
            <a:xfrm>
              <a:off x="67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59" name="Rectangle 11"/>
            <p:cNvSpPr>
              <a:spLocks noChangeArrowheads="1"/>
            </p:cNvSpPr>
            <p:nvPr userDrawn="1"/>
          </p:nvSpPr>
          <p:spPr bwMode="hidden">
            <a:xfrm>
              <a:off x="76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60" name="Rectangle 12"/>
            <p:cNvSpPr>
              <a:spLocks noChangeArrowheads="1"/>
            </p:cNvSpPr>
            <p:nvPr userDrawn="1"/>
          </p:nvSpPr>
          <p:spPr bwMode="hidden">
            <a:xfrm>
              <a:off x="86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61" name="Rectangle 13"/>
            <p:cNvSpPr>
              <a:spLocks noChangeArrowheads="1"/>
            </p:cNvSpPr>
            <p:nvPr userDrawn="1"/>
          </p:nvSpPr>
          <p:spPr bwMode="hidden">
            <a:xfrm>
              <a:off x="96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62" name="Rectangle 14"/>
            <p:cNvSpPr>
              <a:spLocks noChangeArrowheads="1"/>
            </p:cNvSpPr>
            <p:nvPr userDrawn="1"/>
          </p:nvSpPr>
          <p:spPr bwMode="hidden">
            <a:xfrm>
              <a:off x="105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63" name="Rectangle 15"/>
            <p:cNvSpPr>
              <a:spLocks noChangeArrowheads="1"/>
            </p:cNvSpPr>
            <p:nvPr userDrawn="1"/>
          </p:nvSpPr>
          <p:spPr bwMode="hidden">
            <a:xfrm>
              <a:off x="115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64" name="Rectangle 16"/>
            <p:cNvSpPr>
              <a:spLocks noChangeArrowheads="1"/>
            </p:cNvSpPr>
            <p:nvPr userDrawn="1"/>
          </p:nvSpPr>
          <p:spPr bwMode="hidden">
            <a:xfrm>
              <a:off x="124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65" name="Rectangle 17"/>
            <p:cNvSpPr>
              <a:spLocks noChangeArrowheads="1"/>
            </p:cNvSpPr>
            <p:nvPr userDrawn="1"/>
          </p:nvSpPr>
          <p:spPr bwMode="hidden">
            <a:xfrm>
              <a:off x="134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66" name="Rectangle 18"/>
            <p:cNvSpPr>
              <a:spLocks noChangeArrowheads="1"/>
            </p:cNvSpPr>
            <p:nvPr userDrawn="1"/>
          </p:nvSpPr>
          <p:spPr bwMode="hidden">
            <a:xfrm>
              <a:off x="144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67" name="Rectangle 19"/>
            <p:cNvSpPr>
              <a:spLocks noChangeArrowheads="1"/>
            </p:cNvSpPr>
            <p:nvPr userDrawn="1"/>
          </p:nvSpPr>
          <p:spPr bwMode="hidden">
            <a:xfrm>
              <a:off x="153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68" name="Rectangle 20"/>
            <p:cNvSpPr>
              <a:spLocks noChangeArrowheads="1"/>
            </p:cNvSpPr>
            <p:nvPr userDrawn="1"/>
          </p:nvSpPr>
          <p:spPr bwMode="hidden">
            <a:xfrm>
              <a:off x="163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69" name="Rectangle 21"/>
            <p:cNvSpPr>
              <a:spLocks noChangeArrowheads="1"/>
            </p:cNvSpPr>
            <p:nvPr userDrawn="1"/>
          </p:nvSpPr>
          <p:spPr bwMode="hidden">
            <a:xfrm>
              <a:off x="172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70" name="Rectangle 22"/>
            <p:cNvSpPr>
              <a:spLocks noChangeArrowheads="1"/>
            </p:cNvSpPr>
            <p:nvPr userDrawn="1"/>
          </p:nvSpPr>
          <p:spPr bwMode="hidden">
            <a:xfrm>
              <a:off x="182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71" name="Rectangle 23"/>
            <p:cNvSpPr>
              <a:spLocks noChangeArrowheads="1"/>
            </p:cNvSpPr>
            <p:nvPr userDrawn="1"/>
          </p:nvSpPr>
          <p:spPr bwMode="hidden">
            <a:xfrm>
              <a:off x="192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72" name="Rectangle 24"/>
            <p:cNvSpPr>
              <a:spLocks noChangeArrowheads="1"/>
            </p:cNvSpPr>
            <p:nvPr userDrawn="1"/>
          </p:nvSpPr>
          <p:spPr bwMode="hidden">
            <a:xfrm>
              <a:off x="201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73" name="Rectangle 25"/>
            <p:cNvSpPr>
              <a:spLocks noChangeArrowheads="1"/>
            </p:cNvSpPr>
            <p:nvPr userDrawn="1"/>
          </p:nvSpPr>
          <p:spPr bwMode="hidden">
            <a:xfrm>
              <a:off x="211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74" name="Rectangle 26"/>
            <p:cNvSpPr>
              <a:spLocks noChangeArrowheads="1"/>
            </p:cNvSpPr>
            <p:nvPr userDrawn="1"/>
          </p:nvSpPr>
          <p:spPr bwMode="hidden">
            <a:xfrm>
              <a:off x="220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75" name="Rectangle 27"/>
            <p:cNvSpPr>
              <a:spLocks noChangeArrowheads="1"/>
            </p:cNvSpPr>
            <p:nvPr userDrawn="1"/>
          </p:nvSpPr>
          <p:spPr bwMode="hidden">
            <a:xfrm>
              <a:off x="230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76" name="Rectangle 28"/>
            <p:cNvSpPr>
              <a:spLocks noChangeArrowheads="1"/>
            </p:cNvSpPr>
            <p:nvPr userDrawn="1"/>
          </p:nvSpPr>
          <p:spPr bwMode="hidden">
            <a:xfrm>
              <a:off x="240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77" name="Rectangle 29"/>
            <p:cNvSpPr>
              <a:spLocks noChangeArrowheads="1"/>
            </p:cNvSpPr>
            <p:nvPr userDrawn="1"/>
          </p:nvSpPr>
          <p:spPr bwMode="hidden">
            <a:xfrm>
              <a:off x="249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78" name="Rectangle 30"/>
            <p:cNvSpPr>
              <a:spLocks noChangeArrowheads="1"/>
            </p:cNvSpPr>
            <p:nvPr userDrawn="1"/>
          </p:nvSpPr>
          <p:spPr bwMode="hidden">
            <a:xfrm>
              <a:off x="259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79" name="Rectangle 31"/>
            <p:cNvSpPr>
              <a:spLocks noChangeArrowheads="1"/>
            </p:cNvSpPr>
            <p:nvPr userDrawn="1"/>
          </p:nvSpPr>
          <p:spPr bwMode="hidden">
            <a:xfrm>
              <a:off x="268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80" name="Rectangle 32"/>
            <p:cNvSpPr>
              <a:spLocks noChangeArrowheads="1"/>
            </p:cNvSpPr>
            <p:nvPr userDrawn="1"/>
          </p:nvSpPr>
          <p:spPr bwMode="hidden">
            <a:xfrm>
              <a:off x="278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81" name="Rectangle 33"/>
            <p:cNvSpPr>
              <a:spLocks noChangeArrowheads="1"/>
            </p:cNvSpPr>
            <p:nvPr userDrawn="1"/>
          </p:nvSpPr>
          <p:spPr bwMode="hidden">
            <a:xfrm>
              <a:off x="288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82" name="Rectangle 34"/>
            <p:cNvSpPr>
              <a:spLocks noChangeArrowheads="1"/>
            </p:cNvSpPr>
            <p:nvPr userDrawn="1"/>
          </p:nvSpPr>
          <p:spPr bwMode="hidden">
            <a:xfrm>
              <a:off x="297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83" name="Rectangle 35"/>
            <p:cNvSpPr>
              <a:spLocks noChangeArrowheads="1"/>
            </p:cNvSpPr>
            <p:nvPr userDrawn="1"/>
          </p:nvSpPr>
          <p:spPr bwMode="hidden">
            <a:xfrm>
              <a:off x="307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84" name="Rectangle 36"/>
            <p:cNvSpPr>
              <a:spLocks noChangeArrowheads="1"/>
            </p:cNvSpPr>
            <p:nvPr userDrawn="1"/>
          </p:nvSpPr>
          <p:spPr bwMode="hidden">
            <a:xfrm>
              <a:off x="316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85" name="Rectangle 37"/>
            <p:cNvSpPr>
              <a:spLocks noChangeArrowheads="1"/>
            </p:cNvSpPr>
            <p:nvPr userDrawn="1"/>
          </p:nvSpPr>
          <p:spPr bwMode="hidden">
            <a:xfrm>
              <a:off x="326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86" name="Rectangle 38"/>
            <p:cNvSpPr>
              <a:spLocks noChangeArrowheads="1"/>
            </p:cNvSpPr>
            <p:nvPr userDrawn="1"/>
          </p:nvSpPr>
          <p:spPr bwMode="hidden">
            <a:xfrm>
              <a:off x="336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87" name="Rectangle 39"/>
            <p:cNvSpPr>
              <a:spLocks noChangeArrowheads="1"/>
            </p:cNvSpPr>
            <p:nvPr userDrawn="1"/>
          </p:nvSpPr>
          <p:spPr bwMode="hidden">
            <a:xfrm>
              <a:off x="345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88" name="Rectangle 40"/>
            <p:cNvSpPr>
              <a:spLocks noChangeArrowheads="1"/>
            </p:cNvSpPr>
            <p:nvPr userDrawn="1"/>
          </p:nvSpPr>
          <p:spPr bwMode="hidden">
            <a:xfrm>
              <a:off x="355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89" name="Rectangle 41"/>
            <p:cNvSpPr>
              <a:spLocks noChangeArrowheads="1"/>
            </p:cNvSpPr>
            <p:nvPr userDrawn="1"/>
          </p:nvSpPr>
          <p:spPr bwMode="hidden">
            <a:xfrm>
              <a:off x="364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90" name="Rectangle 42"/>
            <p:cNvSpPr>
              <a:spLocks noChangeArrowheads="1"/>
            </p:cNvSpPr>
            <p:nvPr userDrawn="1"/>
          </p:nvSpPr>
          <p:spPr bwMode="hidden">
            <a:xfrm>
              <a:off x="374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91" name="Rectangle 43"/>
            <p:cNvSpPr>
              <a:spLocks noChangeArrowheads="1"/>
            </p:cNvSpPr>
            <p:nvPr userDrawn="1"/>
          </p:nvSpPr>
          <p:spPr bwMode="hidden">
            <a:xfrm>
              <a:off x="384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92" name="Rectangle 44"/>
            <p:cNvSpPr>
              <a:spLocks noChangeArrowheads="1"/>
            </p:cNvSpPr>
            <p:nvPr userDrawn="1"/>
          </p:nvSpPr>
          <p:spPr bwMode="hidden">
            <a:xfrm>
              <a:off x="393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93" name="Rectangle 45"/>
            <p:cNvSpPr>
              <a:spLocks noChangeArrowheads="1"/>
            </p:cNvSpPr>
            <p:nvPr userDrawn="1"/>
          </p:nvSpPr>
          <p:spPr bwMode="hidden">
            <a:xfrm>
              <a:off x="403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94" name="Rectangle 46"/>
            <p:cNvSpPr>
              <a:spLocks noChangeArrowheads="1"/>
            </p:cNvSpPr>
            <p:nvPr userDrawn="1"/>
          </p:nvSpPr>
          <p:spPr bwMode="hidden">
            <a:xfrm>
              <a:off x="412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95" name="Rectangle 47"/>
            <p:cNvSpPr>
              <a:spLocks noChangeArrowheads="1"/>
            </p:cNvSpPr>
            <p:nvPr userDrawn="1"/>
          </p:nvSpPr>
          <p:spPr bwMode="hidden">
            <a:xfrm>
              <a:off x="422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96" name="Rectangle 48"/>
            <p:cNvSpPr>
              <a:spLocks noChangeArrowheads="1"/>
            </p:cNvSpPr>
            <p:nvPr userDrawn="1"/>
          </p:nvSpPr>
          <p:spPr bwMode="hidden">
            <a:xfrm>
              <a:off x="432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97" name="Rectangle 49"/>
            <p:cNvSpPr>
              <a:spLocks noChangeArrowheads="1"/>
            </p:cNvSpPr>
            <p:nvPr userDrawn="1"/>
          </p:nvSpPr>
          <p:spPr bwMode="hidden">
            <a:xfrm>
              <a:off x="441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98" name="Rectangle 50"/>
            <p:cNvSpPr>
              <a:spLocks noChangeArrowheads="1"/>
            </p:cNvSpPr>
            <p:nvPr userDrawn="1"/>
          </p:nvSpPr>
          <p:spPr bwMode="hidden">
            <a:xfrm>
              <a:off x="451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99" name="Rectangle 51"/>
            <p:cNvSpPr>
              <a:spLocks noChangeArrowheads="1"/>
            </p:cNvSpPr>
            <p:nvPr userDrawn="1"/>
          </p:nvSpPr>
          <p:spPr bwMode="hidden">
            <a:xfrm>
              <a:off x="460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700" name="Rectangle 52"/>
            <p:cNvSpPr>
              <a:spLocks noChangeArrowheads="1"/>
            </p:cNvSpPr>
            <p:nvPr userDrawn="1"/>
          </p:nvSpPr>
          <p:spPr bwMode="hidden">
            <a:xfrm>
              <a:off x="470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701" name="Rectangle 53"/>
            <p:cNvSpPr>
              <a:spLocks noChangeArrowheads="1"/>
            </p:cNvSpPr>
            <p:nvPr userDrawn="1"/>
          </p:nvSpPr>
          <p:spPr bwMode="hidden">
            <a:xfrm>
              <a:off x="480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702" name="Rectangle 54"/>
            <p:cNvSpPr>
              <a:spLocks noChangeArrowheads="1"/>
            </p:cNvSpPr>
            <p:nvPr userDrawn="1"/>
          </p:nvSpPr>
          <p:spPr bwMode="hidden">
            <a:xfrm>
              <a:off x="489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703" name="Rectangle 55"/>
            <p:cNvSpPr>
              <a:spLocks noChangeArrowheads="1"/>
            </p:cNvSpPr>
            <p:nvPr userDrawn="1"/>
          </p:nvSpPr>
          <p:spPr bwMode="hidden">
            <a:xfrm>
              <a:off x="499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704" name="Rectangle 56"/>
            <p:cNvSpPr>
              <a:spLocks noChangeArrowheads="1"/>
            </p:cNvSpPr>
            <p:nvPr userDrawn="1"/>
          </p:nvSpPr>
          <p:spPr bwMode="hidden">
            <a:xfrm>
              <a:off x="508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705" name="Rectangle 57"/>
            <p:cNvSpPr>
              <a:spLocks noChangeArrowheads="1"/>
            </p:cNvSpPr>
            <p:nvPr userDrawn="1"/>
          </p:nvSpPr>
          <p:spPr bwMode="hidden">
            <a:xfrm>
              <a:off x="518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706" name="Rectangle 58"/>
            <p:cNvSpPr>
              <a:spLocks noChangeArrowheads="1"/>
            </p:cNvSpPr>
            <p:nvPr userDrawn="1"/>
          </p:nvSpPr>
          <p:spPr bwMode="hidden">
            <a:xfrm>
              <a:off x="528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707" name="Rectangle 59"/>
            <p:cNvSpPr>
              <a:spLocks noChangeArrowheads="1"/>
            </p:cNvSpPr>
            <p:nvPr userDrawn="1"/>
          </p:nvSpPr>
          <p:spPr bwMode="hidden">
            <a:xfrm>
              <a:off x="537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708" name="Rectangle 60"/>
            <p:cNvSpPr>
              <a:spLocks noChangeArrowheads="1"/>
            </p:cNvSpPr>
            <p:nvPr userDrawn="1"/>
          </p:nvSpPr>
          <p:spPr bwMode="hidden">
            <a:xfrm>
              <a:off x="547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709" name="Rectangle 61"/>
            <p:cNvSpPr>
              <a:spLocks noChangeArrowheads="1"/>
            </p:cNvSpPr>
            <p:nvPr userDrawn="1"/>
          </p:nvSpPr>
          <p:spPr bwMode="hidden">
            <a:xfrm>
              <a:off x="556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710" name="Rectangle 62"/>
            <p:cNvSpPr>
              <a:spLocks noChangeArrowheads="1"/>
            </p:cNvSpPr>
            <p:nvPr userDrawn="1"/>
          </p:nvSpPr>
          <p:spPr bwMode="hidden">
            <a:xfrm>
              <a:off x="566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711" name="Rectangle 63"/>
            <p:cNvSpPr>
              <a:spLocks noChangeArrowheads="1"/>
            </p:cNvSpPr>
            <p:nvPr userDrawn="1"/>
          </p:nvSpPr>
          <p:spPr bwMode="hidden">
            <a:xfrm>
              <a:off x="431" y="0"/>
              <a:ext cx="5331" cy="432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712" name="Rectangle 64"/>
            <p:cNvSpPr>
              <a:spLocks noChangeArrowheads="1"/>
            </p:cNvSpPr>
            <p:nvPr userDrawn="1"/>
          </p:nvSpPr>
          <p:spPr bwMode="blackGray">
            <a:xfrm>
              <a:off x="0" y="1081"/>
              <a:ext cx="4378" cy="47"/>
            </a:xfrm>
            <a:prstGeom prst="rect">
              <a:avLst/>
            </a:prstGeom>
            <a:solidFill>
              <a:schemeClr val="hlink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7713" name="Rectangle 65"/>
          <p:cNvSpPr>
            <a:spLocks noGrp="1" noChangeArrowheads="1"/>
          </p:cNvSpPr>
          <p:nvPr>
            <p:ph type="title"/>
          </p:nvPr>
        </p:nvSpPr>
        <p:spPr bwMode="auto">
          <a:xfrm>
            <a:off x="871538" y="192088"/>
            <a:ext cx="816292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7714" name="Rectangle 6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1905000"/>
            <a:ext cx="8110537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715" name="Rectangle 6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52525" y="62865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27716" name="Rectangle 6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90925" y="62865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27717" name="Rectangle 6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9925" y="62865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176D2AD-A657-4171-B110-7C0D97A9E06F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-1760518"/>
            <a:ext cx="7162800" cy="3970318"/>
          </a:xfrm>
        </p:spPr>
        <p:txBody>
          <a:bodyPr/>
          <a:lstStyle/>
          <a:p>
            <a:pPr algn="ctr"/>
            <a:br>
              <a:rPr lang="en-US" sz="3600" dirty="0">
                <a:latin typeface="Times New Roman" pitchFamily="18" charset="0"/>
              </a:rPr>
            </a:br>
            <a:br>
              <a:rPr lang="en-US" sz="3600" dirty="0">
                <a:latin typeface="Times New Roman" pitchFamily="18" charset="0"/>
              </a:rPr>
            </a:br>
            <a:br>
              <a:rPr lang="en-US" sz="3600" dirty="0">
                <a:latin typeface="Times New Roman" pitchFamily="18" charset="0"/>
              </a:rPr>
            </a:br>
            <a:br>
              <a:rPr lang="en-US" sz="3600" dirty="0">
                <a:latin typeface="Times New Roman" pitchFamily="18" charset="0"/>
              </a:rPr>
            </a:br>
            <a:br>
              <a:rPr lang="en-US" sz="3600" dirty="0">
                <a:latin typeface="Times New Roman" pitchFamily="18" charset="0"/>
              </a:rPr>
            </a:br>
            <a:r>
              <a:rPr lang="en-US" sz="3600" dirty="0">
                <a:latin typeface="Times New Roman" pitchFamily="18" charset="0"/>
              </a:rPr>
              <a:t>PROBABILITY AND STATISTICS FOR ENGINEERS - I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276600"/>
            <a:ext cx="6400800" cy="1752600"/>
          </a:xfrm>
        </p:spPr>
        <p:txBody>
          <a:bodyPr/>
          <a:lstStyle/>
          <a:p>
            <a:pPr algn="ctr"/>
            <a:r>
              <a:rPr lang="en-US" dirty="0">
                <a:latin typeface="Times New Roman" pitchFamily="18" charset="0"/>
              </a:rPr>
              <a:t>Chapter 2</a:t>
            </a:r>
          </a:p>
          <a:p>
            <a:pPr algn="ctr"/>
            <a:r>
              <a:rPr lang="en-US" dirty="0">
                <a:latin typeface="Times New Roman" pitchFamily="18" charset="0"/>
              </a:rPr>
              <a:t>ORGANIZATION AND DESCRIPTION OF DATA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22ED-7029-4548-8146-B31CD615E9EC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8162925" cy="523220"/>
          </a:xfrm>
        </p:spPr>
        <p:txBody>
          <a:bodyPr/>
          <a:lstStyle/>
          <a:p>
            <a:r>
              <a:rPr lang="en-US" sz="2800" dirty="0">
                <a:latin typeface="Times New Roman" pitchFamily="18" charset="0"/>
              </a:rPr>
              <a:t>ORGANIZATION AND DESCRIPTION OF DATA</a:t>
            </a:r>
            <a:endParaRPr lang="en-US" sz="2800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7392987" cy="4800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>
                <a:latin typeface="Times New Roman" pitchFamily="18" charset="0"/>
              </a:rPr>
              <a:t>2.1 Pareto Diagrams and Dot Diagrams</a:t>
            </a:r>
          </a:p>
          <a:p>
            <a:pPr>
              <a:buFont typeface="Wingdings" pitchFamily="2" charset="2"/>
              <a:buNone/>
            </a:pPr>
            <a:endParaRPr lang="en-US" dirty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en-US" sz="3600" dirty="0">
              <a:latin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590800"/>
            <a:ext cx="7239000" cy="2797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22ED-7029-4548-8146-B31CD615E9EC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8162925" cy="523220"/>
          </a:xfrm>
        </p:spPr>
        <p:txBody>
          <a:bodyPr/>
          <a:lstStyle/>
          <a:p>
            <a:r>
              <a:rPr lang="en-US" sz="2800" dirty="0">
                <a:latin typeface="Times New Roman" pitchFamily="18" charset="0"/>
              </a:rPr>
              <a:t>ORGANIZATION AND DESCRIPTION OF DATA</a:t>
            </a:r>
            <a:endParaRPr lang="en-US" sz="2800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7392987" cy="4800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>
                <a:latin typeface="Times New Roman" pitchFamily="18" charset="0"/>
              </a:rPr>
              <a:t>2.1 Pareto Diagrams and Dot Diagrams</a:t>
            </a:r>
          </a:p>
          <a:p>
            <a:pPr>
              <a:buFont typeface="Wingdings" pitchFamily="2" charset="2"/>
              <a:buNone/>
            </a:pPr>
            <a:endParaRPr lang="en-US" sz="2400" dirty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en-US" sz="2400" dirty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en-US" sz="2400" dirty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en-US" sz="2400" dirty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</a:rPr>
              <a:t>Dot diagrams expose outliers</a:t>
            </a:r>
          </a:p>
          <a:p>
            <a:pPr>
              <a:buFont typeface="Wingdings" pitchFamily="2" charset="2"/>
              <a:buNone/>
            </a:pPr>
            <a:endParaRPr lang="en-US" sz="3600" dirty="0">
              <a:latin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" y="2895600"/>
            <a:ext cx="7249886" cy="850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" y="4841054"/>
            <a:ext cx="7249886" cy="996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7940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8A49B-E6F6-4BFA-A103-F528BA921D46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8162925" cy="523220"/>
          </a:xfrm>
        </p:spPr>
        <p:txBody>
          <a:bodyPr/>
          <a:lstStyle/>
          <a:p>
            <a:r>
              <a:rPr lang="en-US" sz="2800" dirty="0">
                <a:latin typeface="Times New Roman" pitchFamily="18" charset="0"/>
              </a:rPr>
              <a:t>ORGANIZATION AND DESCRIPTION OF DATA</a:t>
            </a:r>
            <a:endParaRPr lang="en-US" sz="2800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1" y="1905000"/>
            <a:ext cx="7696199" cy="47244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3600" dirty="0">
                <a:latin typeface="Times New Roman" pitchFamily="18" charset="0"/>
              </a:rPr>
              <a:t>2.2 Frequency Distributions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endParaRPr lang="en-US" sz="2400" dirty="0">
              <a:latin typeface="Times New Roman" pitchFamily="18" charset="0"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endParaRPr lang="en-US" sz="2400" dirty="0">
              <a:latin typeface="Times New Roman" pitchFamily="18" charset="0"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endParaRPr lang="en-US" sz="2400" dirty="0">
              <a:latin typeface="Times New Roman" pitchFamily="18" charset="0"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endParaRPr lang="en-US" sz="2400" dirty="0">
              <a:latin typeface="Times New Roman" pitchFamily="18" charset="0"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endParaRPr lang="en-US" sz="2400" dirty="0">
              <a:latin typeface="Times New Roman" pitchFamily="18" charset="0"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endParaRPr lang="en-US" sz="2400" dirty="0">
              <a:latin typeface="Times New Roman" pitchFamily="18" charset="0"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</a:rPr>
              <a:t>	</a:t>
            </a:r>
            <a:r>
              <a:rPr lang="en-US" sz="1400" dirty="0">
                <a:latin typeface="Times New Roman" pitchFamily="18" charset="0"/>
              </a:rPr>
              <a:t>Limits of classes		Frequency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1400" dirty="0">
                <a:latin typeface="Times New Roman" pitchFamily="18" charset="0"/>
              </a:rPr>
              <a:t>		206-245		         3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1400" dirty="0">
                <a:latin typeface="Times New Roman" pitchFamily="18" charset="0"/>
              </a:rPr>
              <a:t>		246-285		         11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1400" dirty="0">
                <a:latin typeface="Times New Roman" pitchFamily="18" charset="0"/>
              </a:rPr>
              <a:t>		286-325		         23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1400" dirty="0">
                <a:latin typeface="Times New Roman" pitchFamily="18" charset="0"/>
              </a:rPr>
              <a:t>		326-365		         9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1400" dirty="0">
                <a:latin typeface="Times New Roman" pitchFamily="18" charset="0"/>
              </a:rPr>
              <a:t>		366-405		         4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1400" dirty="0">
                <a:latin typeface="Times New Roman" pitchFamily="18" charset="0"/>
              </a:rPr>
              <a:t>		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743200"/>
            <a:ext cx="7162800" cy="228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8A49B-E6F6-4BFA-A103-F528BA921D46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8162925" cy="523220"/>
          </a:xfrm>
        </p:spPr>
        <p:txBody>
          <a:bodyPr/>
          <a:lstStyle/>
          <a:p>
            <a:r>
              <a:rPr lang="en-US" sz="2800" dirty="0">
                <a:latin typeface="Times New Roman" pitchFamily="18" charset="0"/>
              </a:rPr>
              <a:t>ORGANIZATION AND DESCRIPTION OF DATA</a:t>
            </a:r>
            <a:endParaRPr lang="en-US" sz="2800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1" y="1905000"/>
            <a:ext cx="7696199" cy="47244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</a:rPr>
              <a:t>	If the above data are taken as continuous, then the class intervals can be rewritten as 	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en-US" sz="2400" dirty="0">
                <a:latin typeface="Times New Roman" pitchFamily="18" charset="0"/>
              </a:rPr>
              <a:t>			</a:t>
            </a:r>
            <a:r>
              <a:rPr lang="en-US" sz="1600" dirty="0">
                <a:latin typeface="Times New Roman" pitchFamily="18" charset="0"/>
              </a:rPr>
              <a:t>Limits of classes		Frequency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en-US" sz="1600" dirty="0">
                <a:latin typeface="Times New Roman" pitchFamily="18" charset="0"/>
              </a:rPr>
              <a:t>			205-245		         	3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en-US" sz="1600" dirty="0">
                <a:latin typeface="Times New Roman" pitchFamily="18" charset="0"/>
              </a:rPr>
              <a:t>			245-285		         	11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en-US" sz="1600" dirty="0">
                <a:latin typeface="Times New Roman" pitchFamily="18" charset="0"/>
              </a:rPr>
              <a:t>			285-325		         	23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en-US" sz="1600" dirty="0">
                <a:latin typeface="Times New Roman" pitchFamily="18" charset="0"/>
              </a:rPr>
              <a:t>			325-365		         	9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en-US" sz="1600" dirty="0">
                <a:latin typeface="Times New Roman" pitchFamily="18" charset="0"/>
              </a:rPr>
              <a:t>			</a:t>
            </a:r>
            <a:r>
              <a:rPr lang="en-US" sz="1600" u="sng" dirty="0">
                <a:latin typeface="Times New Roman" pitchFamily="18" charset="0"/>
              </a:rPr>
              <a:t>365-405		         	4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</a:rPr>
              <a:t>	where, the convention of only right boundary value being considered for each class, can be followed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</a:rPr>
              <a:t>	Class marks and class interval for grouped data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</a:rPr>
              <a:t>		Class mark = average of the two bounding values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</a:rPr>
              <a:t>		Class interval = difference between the two bounding 	values.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endParaRPr lang="en-US" sz="2400" dirty="0">
              <a:latin typeface="Times New Roman" pitchFamily="18" charset="0"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endParaRPr lang="en-US" sz="2400" dirty="0">
              <a:latin typeface="Times New Roman" pitchFamily="18" charset="0"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endParaRPr lang="en-US" sz="2400" dirty="0">
              <a:latin typeface="Times New Roman" pitchFamily="18" charset="0"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endParaRPr lang="en-US" sz="2400" dirty="0">
              <a:latin typeface="Times New Roman" pitchFamily="18" charset="0"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endParaRPr lang="en-US" sz="2400" dirty="0">
              <a:latin typeface="Times New Roman" pitchFamily="18" charset="0"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endParaRPr lang="en-US" sz="2400" dirty="0">
              <a:latin typeface="Times New Roman" pitchFamily="18" charset="0"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</a:rPr>
              <a:t>	</a:t>
            </a:r>
            <a:r>
              <a:rPr lang="en-US" sz="1400" dirty="0">
                <a:latin typeface="Times New Roman" pitchFamily="18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3126775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4056-1E0E-44EA-BF76-4BC2EFAF92F1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747355"/>
            <a:ext cx="8162925" cy="523220"/>
          </a:xfrm>
        </p:spPr>
        <p:txBody>
          <a:bodyPr/>
          <a:lstStyle/>
          <a:p>
            <a:pPr algn="ctr"/>
            <a:r>
              <a:rPr lang="en-US" sz="2800" dirty="0">
                <a:latin typeface="Times New Roman" pitchFamily="18" charset="0"/>
              </a:rPr>
              <a:t>ORGANIZATION AND DESCRIPTION OF DATA</a:t>
            </a:r>
            <a:endParaRPr lang="en-US" sz="2800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8110537" cy="4572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b="1" dirty="0">
                <a:latin typeface="Times New Roman" pitchFamily="18" charset="0"/>
              </a:rPr>
              <a:t> </a:t>
            </a:r>
            <a:r>
              <a:rPr lang="en-US" sz="3600" dirty="0">
                <a:latin typeface="Times New Roman" pitchFamily="18" charset="0"/>
              </a:rPr>
              <a:t>2.3 Graphs of Frequency Distributions</a:t>
            </a:r>
          </a:p>
          <a:p>
            <a:pPr>
              <a:buFont typeface="Wingdings" pitchFamily="2" charset="2"/>
              <a:buNone/>
            </a:pPr>
            <a:endParaRPr lang="en-US" sz="3600" dirty="0">
              <a:latin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667000"/>
            <a:ext cx="7467600" cy="2813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4056-1E0E-44EA-BF76-4BC2EFAF92F1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747355"/>
            <a:ext cx="8162925" cy="523220"/>
          </a:xfrm>
        </p:spPr>
        <p:txBody>
          <a:bodyPr/>
          <a:lstStyle/>
          <a:p>
            <a:pPr algn="ctr"/>
            <a:r>
              <a:rPr lang="en-US" sz="2800" dirty="0">
                <a:latin typeface="Times New Roman" pitchFamily="18" charset="0"/>
              </a:rPr>
              <a:t>ORGANIZATION AND DESCRIPTION OF DATA</a:t>
            </a:r>
            <a:endParaRPr lang="en-US" sz="2800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8110537" cy="4572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b="1" dirty="0">
                <a:latin typeface="Times New Roman" pitchFamily="18" charset="0"/>
              </a:rPr>
              <a:t> </a:t>
            </a:r>
            <a:r>
              <a:rPr lang="en-US" sz="3600" dirty="0">
                <a:latin typeface="Times New Roman" pitchFamily="18" charset="0"/>
              </a:rPr>
              <a:t>2.3 Graphs of Frequency Distributions</a:t>
            </a:r>
          </a:p>
          <a:p>
            <a:pPr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</a:rPr>
              <a:t>	A histogram reveals the solution to a grinding operation problem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352800"/>
            <a:ext cx="7315200" cy="2501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2425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4056-1E0E-44EA-BF76-4BC2EFAF92F1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747355"/>
            <a:ext cx="8162925" cy="523220"/>
          </a:xfrm>
        </p:spPr>
        <p:txBody>
          <a:bodyPr/>
          <a:lstStyle/>
          <a:p>
            <a:pPr algn="ctr"/>
            <a:r>
              <a:rPr lang="en-US" sz="2800" dirty="0">
                <a:latin typeface="Times New Roman" pitchFamily="18" charset="0"/>
              </a:rPr>
              <a:t>ORGANIZATION AND DESCRIPTION OF DATA</a:t>
            </a:r>
            <a:endParaRPr lang="en-US" sz="2800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8110537" cy="4572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b="1" dirty="0">
                <a:latin typeface="Times New Roman" pitchFamily="18" charset="0"/>
              </a:rPr>
              <a:t> </a:t>
            </a:r>
            <a:r>
              <a:rPr lang="en-US" sz="3600" dirty="0">
                <a:latin typeface="Times New Roman" pitchFamily="18" charset="0"/>
              </a:rPr>
              <a:t>2.3 Graphs of Frequency Distributions</a:t>
            </a:r>
          </a:p>
          <a:p>
            <a:pPr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</a:rPr>
              <a:t>A density histogram has total area 1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971800"/>
            <a:ext cx="7102929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7725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4056-1E0E-44EA-BF76-4BC2EFAF92F1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747355"/>
            <a:ext cx="8162925" cy="523220"/>
          </a:xfrm>
        </p:spPr>
        <p:txBody>
          <a:bodyPr/>
          <a:lstStyle/>
          <a:p>
            <a:pPr algn="ctr"/>
            <a:r>
              <a:rPr lang="en-US" sz="2800" dirty="0">
                <a:latin typeface="Times New Roman" pitchFamily="18" charset="0"/>
              </a:rPr>
              <a:t>ORGANIZATION AND DESCRIPTION OF DATA</a:t>
            </a:r>
            <a:endParaRPr lang="en-US" sz="2800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8110537" cy="4572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b="1" dirty="0">
                <a:latin typeface="Times New Roman" pitchFamily="18" charset="0"/>
              </a:rPr>
              <a:t> </a:t>
            </a:r>
            <a:r>
              <a:rPr lang="en-US" sz="3600" dirty="0">
                <a:latin typeface="Times New Roman" pitchFamily="18" charset="0"/>
              </a:rPr>
              <a:t>2.3 Graphs of Frequency Distributions</a:t>
            </a:r>
          </a:p>
          <a:p>
            <a:pPr>
              <a:buFont typeface="Wingdings" pitchFamily="2" charset="2"/>
              <a:buNone/>
            </a:pPr>
            <a:endParaRPr lang="en-US" sz="3600" dirty="0">
              <a:latin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819400"/>
            <a:ext cx="6172200" cy="278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3064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986EC-503F-4BD6-84F8-40CF002EE021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8162925" cy="523220"/>
          </a:xfrm>
        </p:spPr>
        <p:txBody>
          <a:bodyPr/>
          <a:lstStyle/>
          <a:p>
            <a:r>
              <a:rPr lang="en-US" sz="2800" dirty="0">
                <a:latin typeface="Times New Roman" pitchFamily="18" charset="0"/>
              </a:rPr>
              <a:t>ORGANIZATION AND DESCRIPTION OF DATA</a:t>
            </a:r>
            <a:endParaRPr lang="en-US" sz="2800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b="1" dirty="0">
                <a:latin typeface="Times New Roman" pitchFamily="18" charset="0"/>
              </a:rPr>
              <a:t>	</a:t>
            </a:r>
            <a:r>
              <a:rPr lang="en-US" sz="3600" dirty="0">
                <a:latin typeface="Times New Roman" pitchFamily="18" charset="0"/>
              </a:rPr>
              <a:t>2.4 Stem-and-Leaf Displays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3600" dirty="0">
                <a:latin typeface="Times New Roman" pitchFamily="18" charset="0"/>
              </a:rPr>
              <a:t>		</a:t>
            </a:r>
            <a:r>
              <a:rPr lang="en-US" sz="2400" dirty="0">
                <a:latin typeface="Times New Roman" pitchFamily="18" charset="0"/>
              </a:rPr>
              <a:t>Previous methods involved in the loss of some 	information by grouping.  This process yields an overall 	picture of the data without loss of information.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</a:rPr>
              <a:t>		Example: consider the following humidity data rounded 	to the nearest percent,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</a:rPr>
              <a:t>		29  44	12  53	21  34	39  25  48  23  17  24  27  32  34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</a:rPr>
              <a:t>		15  42  21  28  37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</a:rPr>
              <a:t>		Steps:  1.  Arrange the data in ascending order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</a:rPr>
              <a:t>			2.  Form groups with equal intervals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986EC-503F-4BD6-84F8-40CF002EE021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8162925" cy="523220"/>
          </a:xfrm>
        </p:spPr>
        <p:txBody>
          <a:bodyPr/>
          <a:lstStyle/>
          <a:p>
            <a:r>
              <a:rPr lang="en-US" sz="2800" dirty="0">
                <a:latin typeface="Times New Roman" pitchFamily="18" charset="0"/>
              </a:rPr>
              <a:t>ORGANIZATION AND DESCRIPTION OF DATA</a:t>
            </a:r>
            <a:endParaRPr lang="en-US" sz="2800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b="1" dirty="0">
                <a:latin typeface="Times New Roman" pitchFamily="18" charset="0"/>
              </a:rPr>
              <a:t>	</a:t>
            </a:r>
            <a:r>
              <a:rPr lang="en-US" sz="2400" dirty="0">
                <a:latin typeface="Times New Roman" pitchFamily="18" charset="0"/>
              </a:rPr>
              <a:t>	3.  Take the groups as stem and mark the numbers within 		the group as leaves.  This will keep the 			information of the data.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</a:rPr>
              <a:t>		4.  Or write the tens digit of the data as stem and the 		units as leaves to form stem and leaves related to 		the data set. 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</a:rPr>
              <a:t>		5.  There should not be a gap in the stem even if there is 		no leaf.</a:t>
            </a:r>
          </a:p>
        </p:txBody>
      </p:sp>
    </p:spTree>
    <p:extLst>
      <p:ext uri="{BB962C8B-B14F-4D97-AF65-F5344CB8AC3E}">
        <p14:creationId xmlns:p14="http://schemas.microsoft.com/office/powerpoint/2010/main" val="3555626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18F5-E61A-4A53-B23D-D16D1052B933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8162925" cy="523220"/>
          </a:xfrm>
        </p:spPr>
        <p:txBody>
          <a:bodyPr/>
          <a:lstStyle/>
          <a:p>
            <a:r>
              <a:rPr lang="en-US" sz="2800" dirty="0">
                <a:latin typeface="Times New Roman" pitchFamily="18" charset="0"/>
              </a:rPr>
              <a:t>ORGANIZATION AND DESCRIPTION OF DATA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1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912813" y="1905000"/>
                <a:ext cx="7773987" cy="4191000"/>
              </a:xfrm>
            </p:spPr>
            <p:txBody>
              <a:bodyPr/>
              <a:lstStyle/>
              <a:p>
                <a:pPr>
                  <a:lnSpc>
                    <a:spcPct val="80000"/>
                  </a:lnSpc>
                  <a:buFont typeface="Wingdings" pitchFamily="2" charset="2"/>
                  <a:buNone/>
                </a:pPr>
                <a:r>
                  <a:rPr lang="en-US" sz="3600" dirty="0">
                    <a:latin typeface="Times New Roman" pitchFamily="18" charset="0"/>
                  </a:rPr>
                  <a:t>2.5 Descriptive Measures</a:t>
                </a:r>
              </a:p>
              <a:p>
                <a:pPr>
                  <a:lnSpc>
                    <a:spcPct val="80000"/>
                  </a:lnSpc>
                  <a:buFont typeface="Wingdings" pitchFamily="2" charset="2"/>
                  <a:buNone/>
                </a:pPr>
                <a:r>
                  <a:rPr lang="en-US" sz="3600" dirty="0">
                    <a:latin typeface="Times New Roman" pitchFamily="18" charset="0"/>
                  </a:rPr>
                  <a:t>	</a:t>
                </a:r>
                <a:r>
                  <a:rPr lang="en-US" sz="2400" dirty="0">
                    <a:latin typeface="Times New Roman" pitchFamily="18" charset="0"/>
                  </a:rPr>
                  <a:t>Sample mean: arithmetic mean</a:t>
                </a:r>
              </a:p>
              <a:p>
                <a:pPr>
                  <a:lnSpc>
                    <a:spcPct val="80000"/>
                  </a:lnSpc>
                  <a:buFont typeface="Wingdings" pitchFamily="2" charset="2"/>
                  <a:buNone/>
                </a:pPr>
                <a:r>
                  <a:rPr lang="en-US" sz="2400" dirty="0">
                    <a:latin typeface="Times New Roman" pitchFamily="18" charset="0"/>
                  </a:rPr>
                  <a:t>	Sample median: loosely defined as the middlemost value once the data are arranged in ascending order.</a:t>
                </a:r>
              </a:p>
              <a:p>
                <a:pPr>
                  <a:lnSpc>
                    <a:spcPct val="80000"/>
                  </a:lnSpc>
                  <a:buFont typeface="Wingdings" pitchFamily="2" charset="2"/>
                  <a:buNone/>
                </a:pPr>
                <a:r>
                  <a:rPr lang="en-US" sz="2400" dirty="0">
                    <a:latin typeface="Times New Roman" pitchFamily="18" charset="0"/>
                  </a:rPr>
                  <a:t>		= observation in position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eqArr>
                          <m:eqArr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 </m:t>
                            </m:r>
                          </m:e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+1</m:t>
                            </m:r>
                          </m:e>
                        </m:eqAr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2 </m:t>
                        </m:r>
                      </m:den>
                    </m:f>
                  </m:oMath>
                </a14:m>
                <a:r>
                  <a:rPr lang="en-US" sz="2400" dirty="0">
                    <a:latin typeface="Times New Roman" pitchFamily="18" charset="0"/>
                  </a:rPr>
                  <a:t>, if n is odd</a:t>
                </a:r>
              </a:p>
              <a:p>
                <a:pPr>
                  <a:lnSpc>
                    <a:spcPct val="80000"/>
                  </a:lnSpc>
                  <a:buFont typeface="Wingdings" pitchFamily="2" charset="2"/>
                  <a:buNone/>
                </a:pPr>
                <a:r>
                  <a:rPr lang="en-US" sz="2400" dirty="0">
                    <a:latin typeface="Times New Roman" pitchFamily="18" charset="0"/>
                  </a:rPr>
                  <a:t>		= average of two observations in positions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latin typeface="Times New Roman" pitchFamily="18" charset="0"/>
                  </a:rPr>
                  <a:t>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latin typeface="Times New Roman" pitchFamily="18" charset="0"/>
                  </a:rPr>
                  <a:t>, 		if n is even</a:t>
                </a:r>
              </a:p>
              <a:p>
                <a:pPr>
                  <a:lnSpc>
                    <a:spcPct val="80000"/>
                  </a:lnSpc>
                  <a:buFont typeface="Wingdings" pitchFamily="2" charset="2"/>
                  <a:buNone/>
                </a:pPr>
                <a:r>
                  <a:rPr lang="en-US" sz="2400" dirty="0">
                    <a:latin typeface="Times New Roman" pitchFamily="18" charset="0"/>
                  </a:rPr>
                  <a:t>	Example: the median is unaffected by a few outliers, page 26.</a:t>
                </a:r>
              </a:p>
            </p:txBody>
          </p:sp>
        </mc:Choice>
        <mc:Fallback xmlns="">
          <p:sp>
            <p:nvSpPr>
              <p:cNvPr id="921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912813" y="1905000"/>
                <a:ext cx="7773987" cy="4191000"/>
              </a:xfrm>
              <a:blipFill rotWithShape="1">
                <a:blip r:embed="rId2"/>
                <a:stretch>
                  <a:fillRect l="-2431" t="-49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18F5-E61A-4A53-B23D-D16D1052B933}" type="slidenum">
              <a:rPr lang="en-US">
                <a:solidFill>
                  <a:srgbClr val="000000"/>
                </a:solidFill>
              </a:rPr>
              <a:pPr/>
              <a:t>13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8162925" cy="523220"/>
          </a:xfrm>
        </p:spPr>
        <p:txBody>
          <a:bodyPr/>
          <a:lstStyle/>
          <a:p>
            <a:r>
              <a:rPr lang="en-US" sz="2800" dirty="0">
                <a:latin typeface="Times New Roman" pitchFamily="18" charset="0"/>
              </a:rPr>
              <a:t>ORGANIZATION AND DESCRIPTION OF DATA</a:t>
            </a:r>
            <a:endParaRPr lang="en-US" sz="2800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7469187" cy="41910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3600" dirty="0">
                <a:latin typeface="Times New Roman" pitchFamily="18" charset="0"/>
              </a:rPr>
              <a:t>	Sample variance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3600" dirty="0">
                <a:latin typeface="Times New Roman" pitchFamily="18" charset="0"/>
              </a:rPr>
              <a:t>	</a:t>
            </a:r>
            <a:r>
              <a:rPr lang="en-US" sz="2400" dirty="0">
                <a:latin typeface="Times New Roman" pitchFamily="18" charset="0"/>
              </a:rPr>
              <a:t>Mean and median tell us about one aspect of the set of data – their “middle” or the “average.”  But they do not tell about the other basic characteristic such as dispersion – that is the amount of deviation of the values from their mean.  Thus for a set of numbers x</a:t>
            </a:r>
            <a:r>
              <a:rPr lang="en-US" sz="2400" baseline="-25000" dirty="0">
                <a:latin typeface="Times New Roman" pitchFamily="18" charset="0"/>
              </a:rPr>
              <a:t>1</a:t>
            </a:r>
            <a:r>
              <a:rPr lang="en-US" sz="2400" dirty="0">
                <a:latin typeface="Times New Roman" pitchFamily="18" charset="0"/>
              </a:rPr>
              <a:t>, x</a:t>
            </a:r>
            <a:r>
              <a:rPr lang="en-US" sz="2400" baseline="-25000" dirty="0">
                <a:latin typeface="Times New Roman" pitchFamily="18" charset="0"/>
              </a:rPr>
              <a:t>2</a:t>
            </a:r>
            <a:r>
              <a:rPr lang="en-US" sz="2400" dirty="0">
                <a:latin typeface="Times New Roman" pitchFamily="18" charset="0"/>
              </a:rPr>
              <a:t>, x</a:t>
            </a:r>
            <a:r>
              <a:rPr lang="en-US" sz="2400" baseline="-25000" dirty="0">
                <a:latin typeface="Times New Roman" pitchFamily="18" charset="0"/>
              </a:rPr>
              <a:t>3</a:t>
            </a:r>
            <a:r>
              <a:rPr lang="en-US" sz="2400" dirty="0">
                <a:latin typeface="Times New Roman" pitchFamily="18" charset="0"/>
              </a:rPr>
              <a:t>,…x</a:t>
            </a:r>
            <a:r>
              <a:rPr lang="en-US" sz="2400" baseline="-25000" dirty="0">
                <a:latin typeface="Times New Roman" pitchFamily="18" charset="0"/>
              </a:rPr>
              <a:t>n</a:t>
            </a:r>
            <a:r>
              <a:rPr lang="en-US" sz="2400" dirty="0">
                <a:latin typeface="Times New Roman" pitchFamily="18" charset="0"/>
              </a:rPr>
              <a:t> with a mean x,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</a:rPr>
              <a:t>		x</a:t>
            </a:r>
            <a:r>
              <a:rPr lang="en-US" sz="2400" baseline="-25000" dirty="0">
                <a:latin typeface="Times New Roman" pitchFamily="18" charset="0"/>
              </a:rPr>
              <a:t>1</a:t>
            </a:r>
            <a:r>
              <a:rPr lang="en-US" sz="2400" dirty="0">
                <a:latin typeface="Times New Roman" pitchFamily="18" charset="0"/>
              </a:rPr>
              <a:t> – x, x</a:t>
            </a:r>
            <a:r>
              <a:rPr lang="en-US" sz="2400" baseline="-25000" dirty="0">
                <a:latin typeface="Times New Roman" pitchFamily="18" charset="0"/>
              </a:rPr>
              <a:t>2</a:t>
            </a:r>
            <a:r>
              <a:rPr lang="en-US" sz="2400" dirty="0">
                <a:latin typeface="Times New Roman" pitchFamily="18" charset="0"/>
              </a:rPr>
              <a:t> – x, ….., x</a:t>
            </a:r>
            <a:r>
              <a:rPr lang="en-US" sz="2400" baseline="-25000" dirty="0">
                <a:latin typeface="Times New Roman" pitchFamily="18" charset="0"/>
              </a:rPr>
              <a:t>n</a:t>
            </a:r>
            <a:r>
              <a:rPr lang="en-US" sz="2400" dirty="0">
                <a:latin typeface="Times New Roman" pitchFamily="18" charset="0"/>
              </a:rPr>
              <a:t> – x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</a:rPr>
              <a:t>		are called </a:t>
            </a:r>
            <a:r>
              <a:rPr lang="en-US" sz="2400" i="1" dirty="0">
                <a:latin typeface="Times New Roman" pitchFamily="18" charset="0"/>
              </a:rPr>
              <a:t>deviations from the mean</a:t>
            </a:r>
            <a:r>
              <a:rPr lang="en-US" sz="2400" dirty="0">
                <a:latin typeface="Times New Roman" pitchFamily="18" charset="0"/>
              </a:rPr>
              <a:t>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</a:rPr>
              <a:t>	Since the mean of deviation is always equal to zero, we cannot use the mean to describe the deviation.</a:t>
            </a: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3886200" y="4114800"/>
            <a:ext cx="1524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/>
          <p:cNvCxnSpPr/>
          <p:nvPr/>
        </p:nvCxnSpPr>
        <p:spPr bwMode="auto">
          <a:xfrm>
            <a:off x="2492829" y="4495800"/>
            <a:ext cx="1524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>
            <a:off x="3352800" y="4495800"/>
            <a:ext cx="1524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>
            <a:off x="4800600" y="4495800"/>
            <a:ext cx="1524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8474958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18F5-E61A-4A53-B23D-D16D1052B933}" type="slidenum">
              <a:rPr lang="en-US">
                <a:solidFill>
                  <a:srgbClr val="000000"/>
                </a:solidFill>
              </a:rPr>
              <a:pPr/>
              <a:t>14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8162925" cy="523220"/>
          </a:xfrm>
        </p:spPr>
        <p:txBody>
          <a:bodyPr/>
          <a:lstStyle/>
          <a:p>
            <a:r>
              <a:rPr lang="en-US" sz="2800" dirty="0">
                <a:latin typeface="Times New Roman" pitchFamily="18" charset="0"/>
              </a:rPr>
              <a:t>ORGANIZATION AND DESCRIPTION OF DATA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1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912813" y="1905000"/>
                <a:ext cx="7469187" cy="4191000"/>
              </a:xfrm>
            </p:spPr>
            <p:txBody>
              <a:bodyPr/>
              <a:lstStyle/>
              <a:p>
                <a:pPr>
                  <a:lnSpc>
                    <a:spcPct val="80000"/>
                  </a:lnSpc>
                  <a:buFont typeface="Wingdings" pitchFamily="2" charset="2"/>
                  <a:buNone/>
                </a:pPr>
                <a:r>
                  <a:rPr lang="en-US" sz="3600" dirty="0">
                    <a:latin typeface="Times New Roman" pitchFamily="18" charset="0"/>
                  </a:rPr>
                  <a:t>	</a:t>
                </a:r>
                <a:r>
                  <a:rPr lang="en-US" sz="2400" dirty="0">
                    <a:latin typeface="Times New Roman" pitchFamily="18" charset="0"/>
                  </a:rPr>
                  <a:t>Thus we use sample variance to describe the dispersion of data from the mean and is defined by the following formula:</a:t>
                </a:r>
              </a:p>
              <a:p>
                <a:pPr>
                  <a:lnSpc>
                    <a:spcPct val="80000"/>
                  </a:lnSpc>
                  <a:buFont typeface="Wingdings" pitchFamily="2" charset="2"/>
                  <a:buNone/>
                </a:pPr>
                <a:r>
                  <a:rPr lang="en-US" sz="2400" dirty="0">
                    <a:latin typeface="Times New Roman" pitchFamily="18" charset="0"/>
                  </a:rPr>
                  <a:t>			s</a:t>
                </a:r>
                <a:r>
                  <a:rPr lang="en-US" sz="2400" baseline="30000" dirty="0">
                    <a:latin typeface="Times New Roman" pitchFamily="18" charset="0"/>
                  </a:rPr>
                  <a:t>2</a:t>
                </a:r>
                <a:r>
                  <a:rPr lang="en-US" sz="2400" dirty="0">
                    <a:latin typeface="Times New Roman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400" b="0" i="1" smtClean="0">
                                <a:latin typeface="Cambria Math"/>
                              </a:rPr>
                              <m:t>𝑖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sup>
                          <m:e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2400" b="0" i="1" baseline="-25000" smtClean="0">
                                    <a:latin typeface="Cambria Math"/>
                                  </a:rPr>
                                  <m:t>𝑖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2400" b="0" i="1" baseline="30000" smtClean="0">
                                <a:latin typeface="Cambria Math"/>
                              </a:rPr>
                              <m:t>2</m:t>
                            </m:r>
                          </m:e>
                        </m:nary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/>
                          </a:rPr>
                          <m:t>−1</m:t>
                        </m:r>
                      </m:den>
                    </m:f>
                  </m:oMath>
                </a14:m>
                <a:endParaRPr lang="en-US" sz="2400" dirty="0">
                  <a:latin typeface="Times New Roman" pitchFamily="18" charset="0"/>
                </a:endParaRPr>
              </a:p>
              <a:p>
                <a:pPr>
                  <a:lnSpc>
                    <a:spcPct val="80000"/>
                  </a:lnSpc>
                  <a:buFont typeface="Wingdings" pitchFamily="2" charset="2"/>
                  <a:buNone/>
                </a:pPr>
                <a:r>
                  <a:rPr lang="en-US" sz="3600" dirty="0">
                    <a:latin typeface="Times New Roman" pitchFamily="18" charset="0"/>
                  </a:rPr>
                  <a:t>	</a:t>
                </a:r>
                <a:r>
                  <a:rPr lang="en-US" sz="2400" dirty="0">
                    <a:latin typeface="Times New Roman" pitchFamily="18" charset="0"/>
                  </a:rPr>
                  <a:t>The reason for dividing by (</a:t>
                </a:r>
                <a:r>
                  <a:rPr lang="en-US" sz="2400" i="1" dirty="0">
                    <a:latin typeface="Times New Roman" pitchFamily="18" charset="0"/>
                  </a:rPr>
                  <a:t>n-1</a:t>
                </a:r>
                <a:r>
                  <a:rPr lang="en-US" sz="2400" dirty="0">
                    <a:latin typeface="Times New Roman" pitchFamily="18" charset="0"/>
                  </a:rPr>
                  <a:t>) is that there are only </a:t>
                </a:r>
              </a:p>
              <a:p>
                <a:pPr>
                  <a:lnSpc>
                    <a:spcPct val="80000"/>
                  </a:lnSpc>
                  <a:buFont typeface="Wingdings" pitchFamily="2" charset="2"/>
                  <a:buNone/>
                </a:pPr>
                <a:r>
                  <a:rPr lang="en-US" sz="2400" dirty="0">
                    <a:latin typeface="Times New Roman" pitchFamily="18" charset="0"/>
                  </a:rPr>
                  <a:t>	(</a:t>
                </a:r>
                <a:r>
                  <a:rPr lang="en-US" sz="2400" i="1" dirty="0">
                    <a:latin typeface="Times New Roman" pitchFamily="18" charset="0"/>
                  </a:rPr>
                  <a:t>n-1</a:t>
                </a:r>
                <a:r>
                  <a:rPr lang="en-US" sz="2400" dirty="0">
                    <a:latin typeface="Times New Roman" pitchFamily="18" charset="0"/>
                  </a:rPr>
                  <a:t>) independent deviations.</a:t>
                </a:r>
              </a:p>
              <a:p>
                <a:pPr>
                  <a:lnSpc>
                    <a:spcPct val="80000"/>
                  </a:lnSpc>
                  <a:buFont typeface="Wingdings" pitchFamily="2" charset="2"/>
                  <a:buNone/>
                </a:pPr>
                <a:r>
                  <a:rPr lang="en-US" sz="2400" dirty="0">
                    <a:latin typeface="Times New Roman" pitchFamily="18" charset="0"/>
                  </a:rPr>
                  <a:t>	Calculation of sample variance, example on page 27.</a:t>
                </a:r>
              </a:p>
              <a:p>
                <a:pPr>
                  <a:lnSpc>
                    <a:spcPct val="80000"/>
                  </a:lnSpc>
                  <a:buFont typeface="Wingdings" pitchFamily="2" charset="2"/>
                  <a:buNone/>
                </a:pPr>
                <a:r>
                  <a:rPr lang="en-US" sz="2400" dirty="0">
                    <a:latin typeface="Times New Roman" pitchFamily="18" charset="0"/>
                  </a:rPr>
                  <a:t>	Sample standard deviation: it is the square root of sample variance.  It is roughly interpreted as </a:t>
                </a:r>
                <a:r>
                  <a:rPr lang="en-US" sz="2400" i="1" dirty="0">
                    <a:latin typeface="Times New Roman" pitchFamily="18" charset="0"/>
                  </a:rPr>
                  <a:t>the average distance from an observation to the sample mean</a:t>
                </a:r>
                <a:r>
                  <a:rPr lang="en-US" sz="2400" dirty="0">
                    <a:latin typeface="Times New Roman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921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912813" y="1905000"/>
                <a:ext cx="7469187" cy="4191000"/>
              </a:xfrm>
              <a:blipFill rotWithShape="1">
                <a:blip r:embed="rId2"/>
                <a:stretch>
                  <a:fillRect t="-291" r="-1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 bwMode="auto">
          <a:xfrm>
            <a:off x="4343400" y="3048000"/>
            <a:ext cx="76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5475397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18F5-E61A-4A53-B23D-D16D1052B933}" type="slidenum">
              <a:rPr lang="en-US">
                <a:solidFill>
                  <a:srgbClr val="000000"/>
                </a:solidFill>
              </a:rPr>
              <a:pPr/>
              <a:t>15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8162925" cy="523220"/>
          </a:xfrm>
        </p:spPr>
        <p:txBody>
          <a:bodyPr/>
          <a:lstStyle/>
          <a:p>
            <a:r>
              <a:rPr lang="en-US" sz="2800" dirty="0">
                <a:latin typeface="Times New Roman" pitchFamily="18" charset="0"/>
              </a:rPr>
              <a:t>ORGANIZATION AND DESCRIPTION OF DATA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1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912813" y="1905000"/>
                <a:ext cx="7469187" cy="4191000"/>
              </a:xfrm>
            </p:spPr>
            <p:txBody>
              <a:bodyPr/>
              <a:lstStyle/>
              <a:p>
                <a:pPr>
                  <a:lnSpc>
                    <a:spcPct val="80000"/>
                  </a:lnSpc>
                  <a:buNone/>
                </a:pPr>
                <a:r>
                  <a:rPr lang="en-US" sz="3600" dirty="0">
                    <a:latin typeface="Times New Roman" pitchFamily="18" charset="0"/>
                  </a:rPr>
                  <a:t>	</a:t>
                </a:r>
                <a:r>
                  <a:rPr lang="en-US" sz="2400" dirty="0">
                    <a:latin typeface="Times New Roman" pitchFamily="18" charset="0"/>
                  </a:rPr>
                  <a:t>The variance and standard deviations are measures of absolute variation, i.e., they measure the actual amount of variation in a set of data and they depend on the scale of measurement.  To compare the variation in several sets of data, </a:t>
                </a:r>
                <a:r>
                  <a:rPr lang="en-US" sz="2400" i="1" dirty="0">
                    <a:latin typeface="Times New Roman" pitchFamily="18" charset="0"/>
                  </a:rPr>
                  <a:t>coefficient of variation (V), </a:t>
                </a:r>
                <a:r>
                  <a:rPr lang="en-US" sz="2400" dirty="0">
                    <a:latin typeface="Times New Roman" pitchFamily="18" charset="0"/>
                  </a:rPr>
                  <a:t>which gives the standard deviation as a percentage of the mean,</a:t>
                </a:r>
                <a:r>
                  <a:rPr lang="en-US" sz="2400" i="1" dirty="0">
                    <a:latin typeface="Times New Roman" pitchFamily="18" charset="0"/>
                  </a:rPr>
                  <a:t> </a:t>
                </a:r>
                <a:r>
                  <a:rPr lang="en-US" sz="2400" dirty="0">
                    <a:latin typeface="Times New Roman" pitchFamily="18" charset="0"/>
                  </a:rPr>
                  <a:t>is used.</a:t>
                </a:r>
                <a:endParaRPr lang="en-US" sz="3600" dirty="0">
                  <a:latin typeface="Times New Roman" pitchFamily="18" charset="0"/>
                </a:endParaRPr>
              </a:p>
              <a:p>
                <a:pPr>
                  <a:lnSpc>
                    <a:spcPct val="80000"/>
                  </a:lnSpc>
                  <a:buFont typeface="Wingdings" pitchFamily="2" charset="2"/>
                  <a:buNone/>
                </a:pPr>
                <a:r>
                  <a:rPr lang="en-US" sz="3600" dirty="0">
                    <a:latin typeface="Times New Roman" pitchFamily="18" charset="0"/>
                  </a:rPr>
                  <a:t>	</a:t>
                </a:r>
                <a:r>
                  <a:rPr lang="en-US" sz="2400" dirty="0">
                    <a:latin typeface="Times New Roman" pitchFamily="18" charset="0"/>
                  </a:rPr>
                  <a:t>Thus, 	</a:t>
                </a:r>
                <a:r>
                  <a:rPr lang="en-US" sz="2400" i="1" dirty="0">
                    <a:latin typeface="Times New Roman" pitchFamily="18" charset="0"/>
                  </a:rPr>
                  <a:t>V</a:t>
                </a:r>
                <a:r>
                  <a:rPr lang="en-US" sz="2400" dirty="0">
                    <a:latin typeface="Times New Roman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400" dirty="0">
                    <a:latin typeface="Times New Roman" pitchFamily="18" charset="0"/>
                  </a:rPr>
                  <a:t> * 100%</a:t>
                </a:r>
              </a:p>
              <a:p>
                <a:pPr>
                  <a:lnSpc>
                    <a:spcPct val="80000"/>
                  </a:lnSpc>
                  <a:buFont typeface="Wingdings" pitchFamily="2" charset="2"/>
                  <a:buNone/>
                </a:pPr>
                <a:r>
                  <a:rPr lang="en-US" sz="2400" dirty="0">
                    <a:latin typeface="Times New Roman" pitchFamily="18" charset="0"/>
                  </a:rPr>
                  <a:t>	</a:t>
                </a:r>
              </a:p>
              <a:p>
                <a:pPr>
                  <a:lnSpc>
                    <a:spcPct val="80000"/>
                  </a:lnSpc>
                  <a:buFont typeface="Wingdings" pitchFamily="2" charset="2"/>
                  <a:buNone/>
                </a:pPr>
                <a:r>
                  <a:rPr lang="en-US" sz="2400" dirty="0">
                    <a:latin typeface="Times New Roman" pitchFamily="18" charset="0"/>
                  </a:rPr>
                  <a:t>	Example on page 29</a:t>
                </a:r>
              </a:p>
              <a:p>
                <a:pPr>
                  <a:lnSpc>
                    <a:spcPct val="80000"/>
                  </a:lnSpc>
                  <a:buFont typeface="Wingdings" pitchFamily="2" charset="2"/>
                  <a:buNone/>
                </a:pPr>
                <a:r>
                  <a:rPr lang="en-US" sz="2400" dirty="0">
                    <a:latin typeface="Times New Roman" pitchFamily="18" charset="0"/>
                  </a:rPr>
                  <a:t>		</a:t>
                </a:r>
              </a:p>
            </p:txBody>
          </p:sp>
        </mc:Choice>
        <mc:Fallback xmlns="">
          <p:sp>
            <p:nvSpPr>
              <p:cNvPr id="921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912813" y="1905000"/>
                <a:ext cx="7469187" cy="4191000"/>
              </a:xfrm>
              <a:blipFill rotWithShape="1">
                <a:blip r:embed="rId2"/>
                <a:stretch>
                  <a:fillRect t="-291" r="-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/>
          <p:cNvCxnSpPr/>
          <p:nvPr/>
        </p:nvCxnSpPr>
        <p:spPr bwMode="auto">
          <a:xfrm>
            <a:off x="3352800" y="4267200"/>
            <a:ext cx="1524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1860441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51BE3-0272-4ECF-AC5D-BC349A3C81AA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8162925" cy="523220"/>
          </a:xfrm>
        </p:spPr>
        <p:txBody>
          <a:bodyPr/>
          <a:lstStyle/>
          <a:p>
            <a:r>
              <a:rPr lang="en-US" sz="2800" dirty="0">
                <a:latin typeface="Times New Roman" pitchFamily="18" charset="0"/>
              </a:rPr>
              <a:t>ORGANIZATION AND DESCRIPTION OF DATA</a:t>
            </a:r>
            <a:endParaRPr lang="en-US" sz="2800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828800"/>
            <a:ext cx="7239000" cy="47244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3600" dirty="0">
                <a:latin typeface="Times New Roman" pitchFamily="18" charset="0"/>
              </a:rPr>
              <a:t>2.6 Quartiles and Percentiles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3600" dirty="0">
                <a:latin typeface="Times New Roman" pitchFamily="18" charset="0"/>
              </a:rPr>
              <a:t>	</a:t>
            </a:r>
            <a:r>
              <a:rPr lang="en-US" sz="2400" dirty="0">
                <a:latin typeface="Times New Roman" pitchFamily="18" charset="0"/>
              </a:rPr>
              <a:t>When an ordered set of data is divided into quarters, the resulting division points are called sample quartiles.  The first quartile, Q1, is a value that has one-fourth, or 25%, of the observations below its value. It is also the sample 25</a:t>
            </a:r>
            <a:r>
              <a:rPr lang="en-US" sz="2400" baseline="30000" dirty="0">
                <a:latin typeface="Times New Roman" pitchFamily="18" charset="0"/>
              </a:rPr>
              <a:t>th</a:t>
            </a:r>
            <a:r>
              <a:rPr lang="en-US" sz="2400" dirty="0">
                <a:latin typeface="Times New Roman" pitchFamily="18" charset="0"/>
              </a:rPr>
              <a:t> percentile P</a:t>
            </a:r>
            <a:r>
              <a:rPr lang="en-US" sz="2400" baseline="-25000" dirty="0">
                <a:latin typeface="Times New Roman" pitchFamily="18" charset="0"/>
              </a:rPr>
              <a:t>0.25</a:t>
            </a:r>
            <a:r>
              <a:rPr lang="en-US" sz="2400" dirty="0">
                <a:latin typeface="Times New Roman" pitchFamily="18" charset="0"/>
              </a:rPr>
              <a:t> 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</a:rPr>
              <a:t>	In general, the sample 100 </a:t>
            </a:r>
            <a:r>
              <a:rPr lang="en-US" sz="2400" i="1" dirty="0" err="1">
                <a:latin typeface="Times New Roman" pitchFamily="18" charset="0"/>
              </a:rPr>
              <a:t>p</a:t>
            </a:r>
            <a:r>
              <a:rPr lang="en-US" sz="2400" dirty="0" err="1">
                <a:latin typeface="Times New Roman" pitchFamily="18" charset="0"/>
              </a:rPr>
              <a:t>th</a:t>
            </a:r>
            <a:r>
              <a:rPr lang="en-US" sz="2400" dirty="0">
                <a:latin typeface="Times New Roman" pitchFamily="18" charset="0"/>
              </a:rPr>
              <a:t> percentile is a value such that at least 100</a:t>
            </a:r>
            <a:r>
              <a:rPr lang="en-US" sz="2400" i="1" dirty="0">
                <a:latin typeface="Times New Roman" pitchFamily="18" charset="0"/>
              </a:rPr>
              <a:t>p</a:t>
            </a:r>
            <a:r>
              <a:rPr lang="en-US" sz="2400" dirty="0">
                <a:latin typeface="Times New Roman" pitchFamily="18" charset="0"/>
              </a:rPr>
              <a:t>% of the observations are at or below this value, and at least 100(</a:t>
            </a:r>
            <a:r>
              <a:rPr lang="en-US" sz="2400" i="1" dirty="0">
                <a:latin typeface="Times New Roman" pitchFamily="18" charset="0"/>
              </a:rPr>
              <a:t>1-p</a:t>
            </a:r>
            <a:r>
              <a:rPr lang="en-US" sz="2400" dirty="0">
                <a:latin typeface="Times New Roman" pitchFamily="18" charset="0"/>
              </a:rPr>
              <a:t>)% are at or above this value.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</a:rPr>
              <a:t>	The following steps provide simplified approach in the calculation of sample percentiles:</a:t>
            </a:r>
            <a:endParaRPr lang="en-US" sz="3600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51BE3-0272-4ECF-AC5D-BC349A3C81AA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8162925" cy="523220"/>
          </a:xfrm>
        </p:spPr>
        <p:txBody>
          <a:bodyPr/>
          <a:lstStyle/>
          <a:p>
            <a:r>
              <a:rPr lang="en-US" sz="2800" dirty="0">
                <a:latin typeface="Times New Roman" pitchFamily="18" charset="0"/>
              </a:rPr>
              <a:t>ORGANIZATION AND DESCRIPTION OF DATA</a:t>
            </a:r>
            <a:endParaRPr lang="en-US" sz="2800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828800"/>
            <a:ext cx="7239000" cy="47244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3600" dirty="0">
                <a:latin typeface="Times New Roman" pitchFamily="18" charset="0"/>
              </a:rPr>
              <a:t> 	</a:t>
            </a:r>
            <a:r>
              <a:rPr lang="en-US" sz="2400" dirty="0">
                <a:latin typeface="Times New Roman" pitchFamily="18" charset="0"/>
              </a:rPr>
              <a:t>1.  Order the observations from smallest to largest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</a:rPr>
              <a:t>	2.  Determine the product </a:t>
            </a:r>
            <a:r>
              <a:rPr lang="en-US" sz="2400" i="1" dirty="0" err="1">
                <a:latin typeface="Times New Roman" pitchFamily="18" charset="0"/>
              </a:rPr>
              <a:t>np</a:t>
            </a:r>
            <a:r>
              <a:rPr lang="en-US" sz="2400" dirty="0">
                <a:latin typeface="Times New Roman" pitchFamily="18" charset="0"/>
              </a:rPr>
              <a:t>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</a:rPr>
              <a:t>		If </a:t>
            </a:r>
            <a:r>
              <a:rPr lang="en-US" sz="2400" i="1" dirty="0" err="1">
                <a:latin typeface="Times New Roman" pitchFamily="18" charset="0"/>
              </a:rPr>
              <a:t>np</a:t>
            </a:r>
            <a:r>
              <a:rPr lang="en-US" sz="2400" dirty="0">
                <a:latin typeface="Times New Roman" pitchFamily="18" charset="0"/>
              </a:rPr>
              <a:t> is not an integer, round it up to the next 	integer and find the corresponding ordered value.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</a:rPr>
              <a:t>		If </a:t>
            </a:r>
            <a:r>
              <a:rPr lang="en-US" sz="2400" i="1" dirty="0" err="1">
                <a:latin typeface="Times New Roman" pitchFamily="18" charset="0"/>
              </a:rPr>
              <a:t>np</a:t>
            </a:r>
            <a:r>
              <a:rPr lang="en-US" sz="2400" dirty="0">
                <a:latin typeface="Times New Roman" pitchFamily="18" charset="0"/>
              </a:rPr>
              <a:t> is an integer, say </a:t>
            </a:r>
            <a:r>
              <a:rPr lang="en-US" sz="2400" i="1" dirty="0">
                <a:latin typeface="Times New Roman" pitchFamily="18" charset="0"/>
              </a:rPr>
              <a:t>k</a:t>
            </a:r>
            <a:r>
              <a:rPr lang="en-US" sz="2400" dirty="0">
                <a:latin typeface="Times New Roman" pitchFamily="18" charset="0"/>
              </a:rPr>
              <a:t>, calculate the mean of </a:t>
            </a:r>
            <a:r>
              <a:rPr lang="en-US" sz="2400" i="1" dirty="0" err="1">
                <a:latin typeface="Times New Roman" pitchFamily="18" charset="0"/>
              </a:rPr>
              <a:t>k</a:t>
            </a:r>
            <a:r>
              <a:rPr lang="en-US" sz="2400" dirty="0" err="1">
                <a:latin typeface="Times New Roman" pitchFamily="18" charset="0"/>
              </a:rPr>
              <a:t>th</a:t>
            </a:r>
            <a:r>
              <a:rPr lang="en-US" sz="2400" dirty="0">
                <a:latin typeface="Times New Roman" pitchFamily="18" charset="0"/>
              </a:rPr>
              <a:t>  	and </a:t>
            </a:r>
            <a:r>
              <a:rPr lang="en-US" sz="2400" i="1" dirty="0">
                <a:latin typeface="Times New Roman" pitchFamily="18" charset="0"/>
              </a:rPr>
              <a:t>(k+1)</a:t>
            </a:r>
            <a:r>
              <a:rPr lang="en-US" sz="2400" dirty="0" err="1">
                <a:latin typeface="Times New Roman" pitchFamily="18" charset="0"/>
              </a:rPr>
              <a:t>st</a:t>
            </a:r>
            <a:r>
              <a:rPr lang="en-US" sz="2400" i="1" dirty="0">
                <a:latin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</a:rPr>
              <a:t>ordered observations.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</a:rPr>
              <a:t>			</a:t>
            </a:r>
            <a:r>
              <a:rPr lang="en-US" sz="2400" i="1" dirty="0">
                <a:latin typeface="Times New Roman" pitchFamily="18" charset="0"/>
              </a:rPr>
              <a:t>Q</a:t>
            </a:r>
            <a:r>
              <a:rPr lang="en-US" sz="2400" i="1" baseline="-25000" dirty="0">
                <a:latin typeface="Times New Roman" pitchFamily="18" charset="0"/>
              </a:rPr>
              <a:t>1</a:t>
            </a:r>
            <a:r>
              <a:rPr lang="en-US" sz="2400" dirty="0">
                <a:latin typeface="Times New Roman" pitchFamily="18" charset="0"/>
              </a:rPr>
              <a:t> = 25</a:t>
            </a:r>
            <a:r>
              <a:rPr lang="en-US" sz="2400" baseline="30000" dirty="0">
                <a:latin typeface="Times New Roman" pitchFamily="18" charset="0"/>
              </a:rPr>
              <a:t>th</a:t>
            </a:r>
            <a:r>
              <a:rPr lang="en-US" sz="2400" dirty="0">
                <a:latin typeface="Times New Roman" pitchFamily="18" charset="0"/>
              </a:rPr>
              <a:t> percentile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</a:rPr>
              <a:t>			</a:t>
            </a:r>
            <a:r>
              <a:rPr lang="en-US" sz="2400" i="1" dirty="0">
                <a:latin typeface="Times New Roman" pitchFamily="18" charset="0"/>
              </a:rPr>
              <a:t>Q</a:t>
            </a:r>
            <a:r>
              <a:rPr lang="en-US" sz="2400" i="1" baseline="-25000" dirty="0">
                <a:latin typeface="Times New Roman" pitchFamily="18" charset="0"/>
              </a:rPr>
              <a:t>2</a:t>
            </a:r>
            <a:r>
              <a:rPr lang="en-US" sz="2400" dirty="0">
                <a:latin typeface="Times New Roman" pitchFamily="18" charset="0"/>
              </a:rPr>
              <a:t> = 50</a:t>
            </a:r>
            <a:r>
              <a:rPr lang="en-US" sz="2400" baseline="30000" dirty="0">
                <a:latin typeface="Times New Roman" pitchFamily="18" charset="0"/>
              </a:rPr>
              <a:t>th</a:t>
            </a:r>
            <a:r>
              <a:rPr lang="en-US" sz="2400" dirty="0">
                <a:latin typeface="Times New Roman" pitchFamily="18" charset="0"/>
              </a:rPr>
              <a:t> percentile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</a:rPr>
              <a:t>			</a:t>
            </a:r>
            <a:r>
              <a:rPr lang="en-US" sz="2400" i="1" dirty="0">
                <a:latin typeface="Times New Roman" pitchFamily="18" charset="0"/>
              </a:rPr>
              <a:t>Q</a:t>
            </a:r>
            <a:r>
              <a:rPr lang="en-US" sz="2400" i="1" baseline="-25000" dirty="0">
                <a:latin typeface="Times New Roman" pitchFamily="18" charset="0"/>
              </a:rPr>
              <a:t>3</a:t>
            </a:r>
            <a:r>
              <a:rPr lang="en-US" sz="2400" dirty="0">
                <a:latin typeface="Times New Roman" pitchFamily="18" charset="0"/>
              </a:rPr>
              <a:t> = 75</a:t>
            </a:r>
            <a:r>
              <a:rPr lang="en-US" sz="2400" baseline="30000" dirty="0">
                <a:latin typeface="Times New Roman" pitchFamily="18" charset="0"/>
              </a:rPr>
              <a:t>th</a:t>
            </a:r>
            <a:r>
              <a:rPr lang="en-US" sz="2400" dirty="0">
                <a:latin typeface="Times New Roman" pitchFamily="18" charset="0"/>
              </a:rPr>
              <a:t> percentile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</a:rPr>
              <a:t>	Example on page 30.</a:t>
            </a:r>
          </a:p>
        </p:txBody>
      </p:sp>
    </p:spTree>
    <p:extLst>
      <p:ext uri="{BB962C8B-B14F-4D97-AF65-F5344CB8AC3E}">
        <p14:creationId xmlns:p14="http://schemas.microsoft.com/office/powerpoint/2010/main" val="3147096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51BE3-0272-4ECF-AC5D-BC349A3C81AA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8162925" cy="523220"/>
          </a:xfrm>
        </p:spPr>
        <p:txBody>
          <a:bodyPr/>
          <a:lstStyle/>
          <a:p>
            <a:r>
              <a:rPr lang="en-US" sz="2800" dirty="0">
                <a:latin typeface="Times New Roman" pitchFamily="18" charset="0"/>
              </a:rPr>
              <a:t>ORGANIZATION AND DESCRIPTION OF DATA</a:t>
            </a:r>
            <a:endParaRPr lang="en-US" sz="2800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828800"/>
            <a:ext cx="7239000" cy="47244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3600" dirty="0">
                <a:latin typeface="Times New Roman" pitchFamily="18" charset="0"/>
              </a:rPr>
              <a:t> 	</a:t>
            </a:r>
            <a:r>
              <a:rPr lang="en-US" sz="2400" b="1" dirty="0">
                <a:latin typeface="Times New Roman" pitchFamily="18" charset="0"/>
              </a:rPr>
              <a:t>Range</a:t>
            </a:r>
            <a:r>
              <a:rPr lang="en-US" sz="2400" dirty="0">
                <a:latin typeface="Times New Roman" pitchFamily="18" charset="0"/>
              </a:rPr>
              <a:t> = maximum – minimum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</a:rPr>
              <a:t>	</a:t>
            </a:r>
            <a:r>
              <a:rPr lang="en-US" sz="2400" b="1" dirty="0">
                <a:latin typeface="Times New Roman" pitchFamily="18" charset="0"/>
              </a:rPr>
              <a:t>Interquartile range </a:t>
            </a:r>
            <a:r>
              <a:rPr lang="en-US" sz="2400" dirty="0">
                <a:latin typeface="Times New Roman" pitchFamily="18" charset="0"/>
              </a:rPr>
              <a:t>= third quartile – first quartile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</a:rPr>
              <a:t>				   = </a:t>
            </a:r>
            <a:r>
              <a:rPr lang="en-US" sz="2400" i="1" dirty="0">
                <a:latin typeface="Times New Roman" pitchFamily="18" charset="0"/>
              </a:rPr>
              <a:t>Q</a:t>
            </a:r>
            <a:r>
              <a:rPr lang="en-US" sz="2400" baseline="-25000" dirty="0">
                <a:latin typeface="Times New Roman" pitchFamily="18" charset="0"/>
              </a:rPr>
              <a:t>3</a:t>
            </a:r>
            <a:r>
              <a:rPr lang="en-US" sz="2400" dirty="0">
                <a:latin typeface="Times New Roman" pitchFamily="18" charset="0"/>
              </a:rPr>
              <a:t> – </a:t>
            </a:r>
            <a:r>
              <a:rPr lang="en-US" sz="2400" i="1" dirty="0">
                <a:latin typeface="Times New Roman" pitchFamily="18" charset="0"/>
              </a:rPr>
              <a:t>Q</a:t>
            </a:r>
            <a:r>
              <a:rPr lang="en-US" sz="2400" baseline="-25000" dirty="0">
                <a:latin typeface="Times New Roman" pitchFamily="18" charset="0"/>
              </a:rPr>
              <a:t>1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 baseline="-25000" dirty="0">
                <a:latin typeface="Times New Roman" pitchFamily="18" charset="0"/>
              </a:rPr>
              <a:t>	</a:t>
            </a:r>
            <a:r>
              <a:rPr lang="en-US" sz="2400" dirty="0">
                <a:latin typeface="Times New Roman" pitchFamily="18" charset="0"/>
              </a:rPr>
              <a:t>Example on page 31.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</a:rPr>
              <a:t>	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</a:rPr>
              <a:t>	</a:t>
            </a:r>
            <a:r>
              <a:rPr lang="en-US" sz="2400" b="1" dirty="0">
                <a:latin typeface="Times New Roman" pitchFamily="18" charset="0"/>
              </a:rPr>
              <a:t>Boxplots</a:t>
            </a:r>
          </a:p>
        </p:txBody>
      </p:sp>
    </p:spTree>
    <p:extLst>
      <p:ext uri="{BB962C8B-B14F-4D97-AF65-F5344CB8AC3E}">
        <p14:creationId xmlns:p14="http://schemas.microsoft.com/office/powerpoint/2010/main" val="31179434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51BE3-0272-4ECF-AC5D-BC349A3C81AA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8162925" cy="523220"/>
          </a:xfrm>
        </p:spPr>
        <p:txBody>
          <a:bodyPr/>
          <a:lstStyle/>
          <a:p>
            <a:r>
              <a:rPr lang="en-US" sz="2800" dirty="0">
                <a:latin typeface="Times New Roman" pitchFamily="18" charset="0"/>
              </a:rPr>
              <a:t>ORGANIZATION AND DESCRIPTION OF DATA</a:t>
            </a:r>
            <a:endParaRPr lang="en-US" sz="2800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828800"/>
            <a:ext cx="7543800" cy="47244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3600" dirty="0">
                <a:latin typeface="Times New Roman" pitchFamily="18" charset="0"/>
              </a:rPr>
              <a:t>2.7 Calculation of x and s</a:t>
            </a: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4495800" y="1905000"/>
            <a:ext cx="228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6489913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51BE3-0272-4ECF-AC5D-BC349A3C81AA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8162925" cy="523220"/>
          </a:xfrm>
        </p:spPr>
        <p:txBody>
          <a:bodyPr/>
          <a:lstStyle/>
          <a:p>
            <a:r>
              <a:rPr lang="en-US" sz="2800" dirty="0">
                <a:latin typeface="Times New Roman" pitchFamily="18" charset="0"/>
              </a:rPr>
              <a:t>ORGANIZATION AND DESCRIPTION OF DATA</a:t>
            </a:r>
            <a:endParaRPr lang="en-US" sz="2800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828800"/>
            <a:ext cx="7543800" cy="47244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>
                <a:latin typeface="Times New Roman" pitchFamily="18" charset="0"/>
              </a:rPr>
              <a:t>2.8 A Case Study: Problems with Aggregating Data</a:t>
            </a:r>
          </a:p>
        </p:txBody>
      </p:sp>
    </p:spTree>
    <p:extLst>
      <p:ext uri="{BB962C8B-B14F-4D97-AF65-F5344CB8AC3E}">
        <p14:creationId xmlns:p14="http://schemas.microsoft.com/office/powerpoint/2010/main" val="2063472315"/>
      </p:ext>
    </p:extLst>
  </p:cSld>
  <p:clrMapOvr>
    <a:masterClrMapping/>
  </p:clrMapOvr>
</p:sld>
</file>

<file path=ppt/theme/theme1.xml><?xml version="1.0" encoding="utf-8"?>
<a:theme xmlns:a="http://schemas.openxmlformats.org/drawingml/2006/main" name="Bold Stripes">
  <a:themeElements>
    <a:clrScheme name="Bold Stripes 2">
      <a:dk1>
        <a:srgbClr val="000000"/>
      </a:dk1>
      <a:lt1>
        <a:srgbClr val="EAEAEA"/>
      </a:lt1>
      <a:dk2>
        <a:srgbClr val="003366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336699"/>
      </a:hlink>
      <a:folHlink>
        <a:srgbClr val="9A0000"/>
      </a:folHlink>
    </a:clrScheme>
    <a:fontScheme name="Bold Stripe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Bold Stripes 1">
        <a:dk1>
          <a:srgbClr val="356677"/>
        </a:dk1>
        <a:lt1>
          <a:srgbClr val="FFFFFF"/>
        </a:lt1>
        <a:dk2>
          <a:srgbClr val="3E798E"/>
        </a:dk2>
        <a:lt2>
          <a:srgbClr val="FFFFCC"/>
        </a:lt2>
        <a:accent1>
          <a:srgbClr val="7FA0B1"/>
        </a:accent1>
        <a:accent2>
          <a:srgbClr val="3A7184"/>
        </a:accent2>
        <a:accent3>
          <a:srgbClr val="AFBEC6"/>
        </a:accent3>
        <a:accent4>
          <a:srgbClr val="DADADA"/>
        </a:accent4>
        <a:accent5>
          <a:srgbClr val="C0CDD5"/>
        </a:accent5>
        <a:accent6>
          <a:srgbClr val="346677"/>
        </a:accent6>
        <a:hlink>
          <a:srgbClr val="FFBF0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ld Stripes 2">
        <a:dk1>
          <a:srgbClr val="000000"/>
        </a:dk1>
        <a:lt1>
          <a:srgbClr val="EAEAEA"/>
        </a:lt1>
        <a:dk2>
          <a:srgbClr val="003366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336699"/>
        </a:hlink>
        <a:folHlink>
          <a:srgbClr val="9A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3">
        <a:dk1>
          <a:srgbClr val="000000"/>
        </a:dk1>
        <a:lt1>
          <a:srgbClr val="EAEAEA"/>
        </a:lt1>
        <a:dk2>
          <a:srgbClr val="000000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77777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4">
        <a:dk1>
          <a:srgbClr val="492417"/>
        </a:dk1>
        <a:lt1>
          <a:srgbClr val="D4D5C3"/>
        </a:lt1>
        <a:dk2>
          <a:srgbClr val="6E4900"/>
        </a:dk2>
        <a:lt2>
          <a:srgbClr val="B9BA9C"/>
        </a:lt2>
        <a:accent1>
          <a:srgbClr val="DBD8CF"/>
        </a:accent1>
        <a:accent2>
          <a:srgbClr val="C7C8B0"/>
        </a:accent2>
        <a:accent3>
          <a:srgbClr val="E6E7DE"/>
        </a:accent3>
        <a:accent4>
          <a:srgbClr val="3D1D12"/>
        </a:accent4>
        <a:accent5>
          <a:srgbClr val="EAE9E4"/>
        </a:accent5>
        <a:accent6>
          <a:srgbClr val="B4B59F"/>
        </a:accent6>
        <a:hlink>
          <a:srgbClr val="CC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Designs\Bold Stripes.pot</Template>
  <TotalTime>1412</TotalTime>
  <Words>1179</Words>
  <Application>Microsoft Office PowerPoint</Application>
  <PresentationFormat>On-screen Show (4:3)</PresentationFormat>
  <Paragraphs>138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Cambria Math</vt:lpstr>
      <vt:lpstr>Times New Roman</vt:lpstr>
      <vt:lpstr>Verdana</vt:lpstr>
      <vt:lpstr>Wingdings</vt:lpstr>
      <vt:lpstr>Bold Stripes</vt:lpstr>
      <vt:lpstr>     PROBABILITY AND STATISTICS FOR ENGINEERS - I</vt:lpstr>
      <vt:lpstr>ORGANIZATION AND DESCRIPTION OF DATA</vt:lpstr>
      <vt:lpstr>ORGANIZATION AND DESCRIPTION OF DATA</vt:lpstr>
      <vt:lpstr>ORGANIZATION AND DESCRIPTION OF DATA</vt:lpstr>
      <vt:lpstr>ORGANIZATION AND DESCRIPTION OF DATA</vt:lpstr>
      <vt:lpstr>ORGANIZATION AND DESCRIPTION OF DATA</vt:lpstr>
      <vt:lpstr>ORGANIZATION AND DESCRIPTION OF DATA</vt:lpstr>
      <vt:lpstr>ORGANIZATION AND DESCRIPTION OF DATA</vt:lpstr>
      <vt:lpstr>ORGANIZATION AND DESCRIPTION OF DATA</vt:lpstr>
      <vt:lpstr>ORGANIZATION AND DESCRIPTION OF DATA</vt:lpstr>
      <vt:lpstr>ORGANIZATION AND DESCRIPTION OF DATA</vt:lpstr>
      <vt:lpstr>ORGANIZATION AND DESCRIPTION OF DATA</vt:lpstr>
      <vt:lpstr>ORGANIZATION AND DESCRIPTION OF DATA</vt:lpstr>
      <vt:lpstr>ORGANIZATION AND DESCRIPTION OF DATA</vt:lpstr>
      <vt:lpstr>ORGANIZATION AND DESCRIPTION OF DATA</vt:lpstr>
      <vt:lpstr>ORGANIZATION AND DESCRIPTION OF DATA</vt:lpstr>
      <vt:lpstr>ORGANIZATION AND DESCRIPTION OF DATA</vt:lpstr>
      <vt:lpstr>ORGANIZATION AND DESCRIPTION OF DATA</vt:lpstr>
      <vt:lpstr>ORGANIZATION AND DESCRIPTION OF DATA</vt:lpstr>
      <vt:lpstr>ORGANIZATION AND DESCRIPTION OF DATA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OCCUPATIONAL ERGONOMICS</dc:title>
  <dc:creator>Bheem Kattel</dc:creator>
  <cp:lastModifiedBy> </cp:lastModifiedBy>
  <cp:revision>86</cp:revision>
  <dcterms:created xsi:type="dcterms:W3CDTF">2003-01-01T17:26:25Z</dcterms:created>
  <dcterms:modified xsi:type="dcterms:W3CDTF">2021-08-23T00:17:50Z</dcterms:modified>
</cp:coreProperties>
</file>